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omments/modernComment_12B_E82DC054.xml" ContentType="application/vnd.ms-powerpoint.comment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7" r:id="rId2"/>
    <p:sldId id="258" r:id="rId3"/>
    <p:sldId id="261" r:id="rId4"/>
    <p:sldId id="268" r:id="rId5"/>
    <p:sldId id="260" r:id="rId6"/>
    <p:sldId id="262" r:id="rId7"/>
    <p:sldId id="270" r:id="rId8"/>
    <p:sldId id="271" r:id="rId9"/>
    <p:sldId id="272" r:id="rId10"/>
    <p:sldId id="305" r:id="rId11"/>
    <p:sldId id="273" r:id="rId12"/>
    <p:sldId id="274" r:id="rId13"/>
    <p:sldId id="275" r:id="rId14"/>
    <p:sldId id="278" r:id="rId15"/>
    <p:sldId id="279" r:id="rId16"/>
    <p:sldId id="280" r:id="rId17"/>
    <p:sldId id="281" r:id="rId18"/>
    <p:sldId id="282" r:id="rId19"/>
    <p:sldId id="284" r:id="rId20"/>
    <p:sldId id="283" r:id="rId21"/>
    <p:sldId id="285" r:id="rId22"/>
    <p:sldId id="286" r:id="rId23"/>
    <p:sldId id="30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307" r:id="rId33"/>
    <p:sldId id="295" r:id="rId34"/>
    <p:sldId id="296" r:id="rId35"/>
    <p:sldId id="297" r:id="rId36"/>
    <p:sldId id="299" r:id="rId37"/>
    <p:sldId id="301" r:id="rId38"/>
    <p:sldId id="309" r:id="rId39"/>
    <p:sldId id="308" r:id="rId40"/>
    <p:sldId id="310" r:id="rId41"/>
    <p:sldId id="304" r:id="rId42"/>
    <p:sldId id="302" r:id="rId43"/>
    <p:sldId id="266" r:id="rId44"/>
    <p:sldId id="303" r:id="rId45"/>
    <p:sldId id="267" r:id="rId4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5D387F3-1EEA-6BB2-974F-B3C949C9A06B}" name="Tania Valentina Flórez Rincón" initials="TF" userId="9e3a49f90c5c4fa3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AF49"/>
    <a:srgbClr val="FFCB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79" d="100"/>
          <a:sy n="79" d="100"/>
        </p:scale>
        <p:origin x="42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8/10/relationships/authors" Target="author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omments/modernComment_12B_E82DC05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B56B26C-FB8F-466E-B82A-29F97D07AE18}" authorId="{55D387F3-1EEA-6BB2-974F-B3C949C9A06B}" created="2025-04-24T20:58:47.84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895312468" sldId="299"/>
      <ac:picMk id="9" creationId="{15997CFA-3063-604F-8416-5AB79069E2C5}"/>
    </ac:deMkLst>
    <p188:txBody>
      <a:bodyPr/>
      <a:lstStyle/>
      <a:p>
        <a:r>
          <a:rPr lang="es-CO"/>
          <a:t>Colores de la gráfica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525D4A52-44F8-4776-83D9-759D1752DA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E35D905-1071-4AC6-8AA0-A4417C21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49051-285A-45D6-B8B7-6B434E2C17E9}" type="datetimeFigureOut">
              <a:rPr lang="es-CO" smtClean="0"/>
              <a:t>3/06/2025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AC19311-5A8B-4401-A996-E074B06F9E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62B4BED-000C-4A37-8AD5-4CE650CBB0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198BB-9396-4BD8-BE95-EA149DDA237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91419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09521F-88CA-47E5-9703-28A2A8175CE3}" type="datetimeFigureOut">
              <a:rPr lang="es-CO" smtClean="0"/>
              <a:t>3/06/2025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DE640B-9620-429E-98B9-7686ADA692F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68713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3;p1">
            <a:extLst>
              <a:ext uri="{FF2B5EF4-FFF2-40B4-BE49-F238E27FC236}">
                <a16:creationId xmlns:a16="http://schemas.microsoft.com/office/drawing/2014/main" id="{EDC3AEE0-5832-FD31-A4FC-4554D3947DF6}"/>
              </a:ext>
            </a:extLst>
          </p:cNvPr>
          <p:cNvSpPr/>
          <p:nvPr userDrawn="1"/>
        </p:nvSpPr>
        <p:spPr>
          <a:xfrm flipH="1">
            <a:off x="0" y="0"/>
            <a:ext cx="10007328" cy="6858000"/>
          </a:xfrm>
          <a:custGeom>
            <a:avLst/>
            <a:gdLst>
              <a:gd name="connsiteX0" fmla="*/ 8427491 w 8427491"/>
              <a:gd name="connsiteY0" fmla="*/ 0 h 6858000"/>
              <a:gd name="connsiteX1" fmla="*/ 0 w 8427491"/>
              <a:gd name="connsiteY1" fmla="*/ 0 h 6858000"/>
              <a:gd name="connsiteX2" fmla="*/ 2023349 w 8427491"/>
              <a:gd name="connsiteY2" fmla="*/ 6848946 h 6858000"/>
              <a:gd name="connsiteX3" fmla="*/ 8427491 w 8427491"/>
              <a:gd name="connsiteY3" fmla="*/ 6858000 h 6858000"/>
              <a:gd name="connsiteX4" fmla="*/ 8427491 w 8427491"/>
              <a:gd name="connsiteY4" fmla="*/ 0 h 6858000"/>
              <a:gd name="connsiteX0" fmla="*/ 8427491 w 8427491"/>
              <a:gd name="connsiteY0" fmla="*/ 0 h 6858000"/>
              <a:gd name="connsiteX1" fmla="*/ 0 w 8427491"/>
              <a:gd name="connsiteY1" fmla="*/ 0 h 6858000"/>
              <a:gd name="connsiteX2" fmla="*/ 2008101 w 8427491"/>
              <a:gd name="connsiteY2" fmla="*/ 6857999 h 6858000"/>
              <a:gd name="connsiteX3" fmla="*/ 8427491 w 8427491"/>
              <a:gd name="connsiteY3" fmla="*/ 6858000 h 6858000"/>
              <a:gd name="connsiteX4" fmla="*/ 8427491 w 842749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27491" h="6858000" extrusionOk="0">
                <a:moveTo>
                  <a:pt x="8427491" y="0"/>
                </a:moveTo>
                <a:lnTo>
                  <a:pt x="0" y="0"/>
                </a:lnTo>
                <a:lnTo>
                  <a:pt x="2008101" y="6857999"/>
                </a:lnTo>
                <a:lnTo>
                  <a:pt x="8427491" y="6858000"/>
                </a:lnTo>
                <a:lnTo>
                  <a:pt x="8427491" y="0"/>
                </a:lnTo>
                <a:close/>
              </a:path>
            </a:pathLst>
          </a:custGeom>
          <a:solidFill>
            <a:srgbClr val="1F193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/>
              <a:t> </a:t>
            </a:r>
            <a:endParaRPr sz="1800" u="sng" dirty="0">
              <a:blipFill>
                <a:blip r:embed="rId2"/>
                <a:tile tx="0" ty="0" sx="100000" sy="100000" flip="none" algn="tl"/>
              </a:blip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77;p1">
            <a:extLst>
              <a:ext uri="{FF2B5EF4-FFF2-40B4-BE49-F238E27FC236}">
                <a16:creationId xmlns:a16="http://schemas.microsoft.com/office/drawing/2014/main" id="{D1FA5002-3871-3941-C7A8-69C505653777}"/>
              </a:ext>
            </a:extLst>
          </p:cNvPr>
          <p:cNvSpPr/>
          <p:nvPr userDrawn="1"/>
        </p:nvSpPr>
        <p:spPr>
          <a:xfrm flipH="1">
            <a:off x="5121431" y="6196181"/>
            <a:ext cx="3064167" cy="0"/>
          </a:xfrm>
          <a:custGeom>
            <a:avLst/>
            <a:gdLst/>
            <a:ahLst/>
            <a:cxnLst/>
            <a:rect l="l" t="t" r="r" b="b"/>
            <a:pathLst>
              <a:path w="2947034" h="120000" extrusionOk="0">
                <a:moveTo>
                  <a:pt x="2946793" y="0"/>
                </a:move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79;p1">
            <a:extLst>
              <a:ext uri="{FF2B5EF4-FFF2-40B4-BE49-F238E27FC236}">
                <a16:creationId xmlns:a16="http://schemas.microsoft.com/office/drawing/2014/main" id="{ED321838-DCB7-76A5-F116-643CD0FCEE17}"/>
              </a:ext>
            </a:extLst>
          </p:cNvPr>
          <p:cNvSpPr/>
          <p:nvPr userDrawn="1"/>
        </p:nvSpPr>
        <p:spPr>
          <a:xfrm flipH="1">
            <a:off x="7698948" y="787589"/>
            <a:ext cx="2343187" cy="0"/>
          </a:xfrm>
          <a:custGeom>
            <a:avLst/>
            <a:gdLst/>
            <a:ahLst/>
            <a:cxnLst/>
            <a:rect l="l" t="t" r="r" b="b"/>
            <a:pathLst>
              <a:path w="2253615" h="120000" extrusionOk="0">
                <a:moveTo>
                  <a:pt x="0" y="0"/>
                </a:moveTo>
                <a:lnTo>
                  <a:pt x="2253361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80;p1">
            <a:extLst>
              <a:ext uri="{FF2B5EF4-FFF2-40B4-BE49-F238E27FC236}">
                <a16:creationId xmlns:a16="http://schemas.microsoft.com/office/drawing/2014/main" id="{E33A4D8D-A3B9-8336-B67C-83A28DA07155}"/>
              </a:ext>
            </a:extLst>
          </p:cNvPr>
          <p:cNvSpPr/>
          <p:nvPr userDrawn="1"/>
        </p:nvSpPr>
        <p:spPr>
          <a:xfrm flipH="1">
            <a:off x="635463" y="783897"/>
            <a:ext cx="1309913" cy="0"/>
          </a:xfrm>
          <a:custGeom>
            <a:avLst/>
            <a:gdLst/>
            <a:ahLst/>
            <a:cxnLst/>
            <a:rect l="l" t="t" r="r" b="b"/>
            <a:pathLst>
              <a:path w="1259840" h="120000" extrusionOk="0">
                <a:moveTo>
                  <a:pt x="1259331" y="0"/>
                </a:move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81;p1">
            <a:extLst>
              <a:ext uri="{FF2B5EF4-FFF2-40B4-BE49-F238E27FC236}">
                <a16:creationId xmlns:a16="http://schemas.microsoft.com/office/drawing/2014/main" id="{B666304F-8684-C98D-2D5C-8AC4F03DA27A}"/>
              </a:ext>
            </a:extLst>
          </p:cNvPr>
          <p:cNvSpPr/>
          <p:nvPr userDrawn="1"/>
        </p:nvSpPr>
        <p:spPr>
          <a:xfrm flipH="1">
            <a:off x="842045" y="600280"/>
            <a:ext cx="0" cy="1208405"/>
          </a:xfrm>
          <a:custGeom>
            <a:avLst/>
            <a:gdLst/>
            <a:ahLst/>
            <a:cxnLst/>
            <a:rect l="l" t="t" r="r" b="b"/>
            <a:pathLst>
              <a:path w="120000" h="1208405" extrusionOk="0">
                <a:moveTo>
                  <a:pt x="0" y="0"/>
                </a:moveTo>
                <a:lnTo>
                  <a:pt x="0" y="1208252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9E406D11-9B9C-3FDE-8D97-837898DF38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308660" y="4923695"/>
            <a:ext cx="3812772" cy="687729"/>
          </a:xfrm>
          <a:prstGeom prst="rect">
            <a:avLst/>
          </a:prstGeom>
        </p:spPr>
      </p:pic>
      <p:sp>
        <p:nvSpPr>
          <p:cNvPr id="14" name="AutoShape 4" descr="Ten Types of Computer Networks: An Easy A-Z Guide - Thrive">
            <a:extLst>
              <a:ext uri="{FF2B5EF4-FFF2-40B4-BE49-F238E27FC236}">
                <a16:creationId xmlns:a16="http://schemas.microsoft.com/office/drawing/2014/main" id="{6321038B-9614-F617-CD8D-9977D7E07A04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81788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2101D462-A618-F2B3-75D8-910F92EFB3FD}"/>
              </a:ext>
            </a:extLst>
          </p:cNvPr>
          <p:cNvGrpSpPr/>
          <p:nvPr userDrawn="1"/>
        </p:nvGrpSpPr>
        <p:grpSpPr>
          <a:xfrm rot="17331749">
            <a:off x="6539147" y="5655042"/>
            <a:ext cx="1511929" cy="336961"/>
            <a:chOff x="10316749" y="6254340"/>
            <a:chExt cx="1511929" cy="336961"/>
          </a:xfrm>
        </p:grpSpPr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5AC3AC8B-9BFB-4F9A-531B-AEDE8D00E20C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D57B67EE-6BD1-01D4-CE9A-14730BD53101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22" name="Grupo 21">
                <a:extLst>
                  <a:ext uri="{FF2B5EF4-FFF2-40B4-BE49-F238E27FC236}">
                    <a16:creationId xmlns:a16="http://schemas.microsoft.com/office/drawing/2014/main" id="{2AEB559E-DB1F-C565-CB42-B5FE54B6CE86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24" name="Elipse 23">
                  <a:extLst>
                    <a:ext uri="{FF2B5EF4-FFF2-40B4-BE49-F238E27FC236}">
                      <a16:creationId xmlns:a16="http://schemas.microsoft.com/office/drawing/2014/main" id="{18D1B587-D580-A099-6AE4-A3353590E8E7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25" name="Elipse 24">
                  <a:extLst>
                    <a:ext uri="{FF2B5EF4-FFF2-40B4-BE49-F238E27FC236}">
                      <a16:creationId xmlns:a16="http://schemas.microsoft.com/office/drawing/2014/main" id="{178A40D2-0D63-4531-426B-C4490EC8EE7E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sp>
            <p:nvSpPr>
              <p:cNvPr id="23" name="Elipse 22">
                <a:extLst>
                  <a:ext uri="{FF2B5EF4-FFF2-40B4-BE49-F238E27FC236}">
                    <a16:creationId xmlns:a16="http://schemas.microsoft.com/office/drawing/2014/main" id="{E1F7BD72-A461-A8F1-58CA-75422AA86212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3429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33693ADB-4B31-2471-F198-85C628E9D9A9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20" name="Elipse 19">
                <a:extLst>
                  <a:ext uri="{FF2B5EF4-FFF2-40B4-BE49-F238E27FC236}">
                    <a16:creationId xmlns:a16="http://schemas.microsoft.com/office/drawing/2014/main" id="{F50BBB2E-09BE-E45A-1C27-75B396FAF960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21" name="Elipse 20">
                <a:extLst>
                  <a:ext uri="{FF2B5EF4-FFF2-40B4-BE49-F238E27FC236}">
                    <a16:creationId xmlns:a16="http://schemas.microsoft.com/office/drawing/2014/main" id="{407294BA-F21C-A08E-2A40-E360B635300C}"/>
                  </a:ext>
                </a:extLst>
              </p:cNvPr>
              <p:cNvSpPr/>
              <p:nvPr/>
            </p:nvSpPr>
            <p:spPr>
              <a:xfrm>
                <a:off x="4767187" y="858283"/>
                <a:ext cx="504977" cy="5049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F6282C20-8911-87F4-2293-5F718C053B49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E5CEC73C-471B-F964-6BEC-2801ACCFB1A0}"/>
              </a:ext>
            </a:extLst>
          </p:cNvPr>
          <p:cNvGrpSpPr/>
          <p:nvPr userDrawn="1"/>
        </p:nvGrpSpPr>
        <p:grpSpPr>
          <a:xfrm rot="17331749">
            <a:off x="8114575" y="1036001"/>
            <a:ext cx="1511929" cy="336961"/>
            <a:chOff x="10316749" y="6254340"/>
            <a:chExt cx="1511929" cy="336961"/>
          </a:xfrm>
        </p:grpSpPr>
        <p:cxnSp>
          <p:nvCxnSpPr>
            <p:cNvPr id="27" name="Conector recto 26">
              <a:extLst>
                <a:ext uri="{FF2B5EF4-FFF2-40B4-BE49-F238E27FC236}">
                  <a16:creationId xmlns:a16="http://schemas.microsoft.com/office/drawing/2014/main" id="{A4C29220-E563-BEEF-2550-84B70C8114E8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46832A4F-DDFE-59A4-FF91-867DD8930BAC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33" name="Grupo 32">
                <a:extLst>
                  <a:ext uri="{FF2B5EF4-FFF2-40B4-BE49-F238E27FC236}">
                    <a16:creationId xmlns:a16="http://schemas.microsoft.com/office/drawing/2014/main" id="{F8FF739B-A16C-821E-3DF2-E14C9407BFA3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35" name="Elipse 34">
                  <a:extLst>
                    <a:ext uri="{FF2B5EF4-FFF2-40B4-BE49-F238E27FC236}">
                      <a16:creationId xmlns:a16="http://schemas.microsoft.com/office/drawing/2014/main" id="{C41D4B23-E6C0-B0C1-52F8-766511615683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36" name="Elipse 35">
                  <a:extLst>
                    <a:ext uri="{FF2B5EF4-FFF2-40B4-BE49-F238E27FC236}">
                      <a16:creationId xmlns:a16="http://schemas.microsoft.com/office/drawing/2014/main" id="{4F32A168-8616-6A46-C3F5-CC39F240B1FA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sp>
            <p:nvSpPr>
              <p:cNvPr id="34" name="Elipse 33">
                <a:extLst>
                  <a:ext uri="{FF2B5EF4-FFF2-40B4-BE49-F238E27FC236}">
                    <a16:creationId xmlns:a16="http://schemas.microsoft.com/office/drawing/2014/main" id="{0EBEE55F-6DEA-6D18-4AB4-350AD7711CD6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3429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3E201E76-3510-3EAD-11D9-0B65D0CA98C1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31" name="Elipse 30">
                <a:extLst>
                  <a:ext uri="{FF2B5EF4-FFF2-40B4-BE49-F238E27FC236}">
                    <a16:creationId xmlns:a16="http://schemas.microsoft.com/office/drawing/2014/main" id="{9DEF7294-2482-F7BE-EED7-BD11806E900B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32" name="Elipse 31">
                <a:extLst>
                  <a:ext uri="{FF2B5EF4-FFF2-40B4-BE49-F238E27FC236}">
                    <a16:creationId xmlns:a16="http://schemas.microsoft.com/office/drawing/2014/main" id="{2005A89F-16A1-7B25-6437-039919E149D4}"/>
                  </a:ext>
                </a:extLst>
              </p:cNvPr>
              <p:cNvSpPr/>
              <p:nvPr/>
            </p:nvSpPr>
            <p:spPr>
              <a:xfrm>
                <a:off x="4767187" y="858283"/>
                <a:ext cx="504977" cy="5049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AD06CDAE-E50F-94B1-4BC3-DAC62D60723E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sp>
        <p:nvSpPr>
          <p:cNvPr id="37" name="CuadroTexto 36">
            <a:extLst>
              <a:ext uri="{FF2B5EF4-FFF2-40B4-BE49-F238E27FC236}">
                <a16:creationId xmlns:a16="http://schemas.microsoft.com/office/drawing/2014/main" id="{5F2E5AD0-81F2-8A01-9C8C-9FBA5EE90352}"/>
              </a:ext>
            </a:extLst>
          </p:cNvPr>
          <p:cNvSpPr txBox="1"/>
          <p:nvPr userDrawn="1"/>
        </p:nvSpPr>
        <p:spPr>
          <a:xfrm>
            <a:off x="1254292" y="2130560"/>
            <a:ext cx="62770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cizar Sans Black" panose="020B0A02040300000003" pitchFamily="34" charset="0"/>
                <a:ea typeface="+mj-ea"/>
                <a:cs typeface="+mj-cs"/>
              </a:rPr>
              <a:t>NETWORK SCIENCE </a:t>
            </a:r>
          </a:p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cizar Sans Black" panose="020B0A02040300000003" pitchFamily="34" charset="0"/>
                <a:ea typeface="+mj-ea"/>
                <a:cs typeface="+mj-cs"/>
              </a:rPr>
              <a:t>FOR DATA ANALYTICS</a:t>
            </a:r>
            <a:endParaRPr lang="es-CO" dirty="0"/>
          </a:p>
        </p:txBody>
      </p:sp>
      <p:pic>
        <p:nvPicPr>
          <p:cNvPr id="40" name="Imagen 39" descr="Un reloj de aguja&#10;&#10;El contenido generado por IA puede ser incorrecto.">
            <a:extLst>
              <a:ext uri="{FF2B5EF4-FFF2-40B4-BE49-F238E27FC236}">
                <a16:creationId xmlns:a16="http://schemas.microsoft.com/office/drawing/2014/main" id="{D19928D6-2D6A-9BAF-4E50-59FFD8CC217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8" b="6968"/>
          <a:stretch/>
        </p:blipFill>
        <p:spPr>
          <a:xfrm>
            <a:off x="8063884" y="766560"/>
            <a:ext cx="4128116" cy="609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86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out title_dark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upo 108">
            <a:extLst>
              <a:ext uri="{FF2B5EF4-FFF2-40B4-BE49-F238E27FC236}">
                <a16:creationId xmlns:a16="http://schemas.microsoft.com/office/drawing/2014/main" id="{9B625A4A-559E-44C6-BD5E-839C116A2D5E}"/>
              </a:ext>
            </a:extLst>
          </p:cNvPr>
          <p:cNvGrpSpPr/>
          <p:nvPr userDrawn="1"/>
        </p:nvGrpSpPr>
        <p:grpSpPr>
          <a:xfrm rot="5400000" flipH="1">
            <a:off x="10862886" y="5933555"/>
            <a:ext cx="1511929" cy="336961"/>
            <a:chOff x="10316749" y="6254340"/>
            <a:chExt cx="1511929" cy="336961"/>
          </a:xfrm>
        </p:grpSpPr>
        <p:cxnSp>
          <p:nvCxnSpPr>
            <p:cNvPr id="110" name="Conector recto 109">
              <a:extLst>
                <a:ext uri="{FF2B5EF4-FFF2-40B4-BE49-F238E27FC236}">
                  <a16:creationId xmlns:a16="http://schemas.microsoft.com/office/drawing/2014/main" id="{201ECC74-9C94-435B-8BE2-54617DBFF01E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1" name="Grupo 110">
              <a:extLst>
                <a:ext uri="{FF2B5EF4-FFF2-40B4-BE49-F238E27FC236}">
                  <a16:creationId xmlns:a16="http://schemas.microsoft.com/office/drawing/2014/main" id="{A41E30EB-B7D9-4B0F-85C8-6FA9DC068F8F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116" name="Grupo 115">
                <a:extLst>
                  <a:ext uri="{FF2B5EF4-FFF2-40B4-BE49-F238E27FC236}">
                    <a16:creationId xmlns:a16="http://schemas.microsoft.com/office/drawing/2014/main" id="{81DACCC9-8D55-4AF8-A8D6-3D7344C22CE6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118" name="Elipse 117">
                  <a:extLst>
                    <a:ext uri="{FF2B5EF4-FFF2-40B4-BE49-F238E27FC236}">
                      <a16:creationId xmlns:a16="http://schemas.microsoft.com/office/drawing/2014/main" id="{915220C2-D7B5-4CD3-B2C8-AA97BBF1E168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119" name="Elipse 118">
                  <a:extLst>
                    <a:ext uri="{FF2B5EF4-FFF2-40B4-BE49-F238E27FC236}">
                      <a16:creationId xmlns:a16="http://schemas.microsoft.com/office/drawing/2014/main" id="{F975C75B-3197-4034-86B7-B00D1C863F40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sp>
            <p:nvSpPr>
              <p:cNvPr id="117" name="Elipse 116">
                <a:extLst>
                  <a:ext uri="{FF2B5EF4-FFF2-40B4-BE49-F238E27FC236}">
                    <a16:creationId xmlns:a16="http://schemas.microsoft.com/office/drawing/2014/main" id="{4BCD6543-65A6-47BF-B1BE-7255A5297EE3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3429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grpSp>
          <p:nvGrpSpPr>
            <p:cNvPr id="112" name="Grupo 111">
              <a:extLst>
                <a:ext uri="{FF2B5EF4-FFF2-40B4-BE49-F238E27FC236}">
                  <a16:creationId xmlns:a16="http://schemas.microsoft.com/office/drawing/2014/main" id="{A0437765-BF8F-4AFF-8788-1B9FE5C171AB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114" name="Elipse 113">
                <a:extLst>
                  <a:ext uri="{FF2B5EF4-FFF2-40B4-BE49-F238E27FC236}">
                    <a16:creationId xmlns:a16="http://schemas.microsoft.com/office/drawing/2014/main" id="{9382FBBF-2AA7-4EE5-9BF8-E2A5B2BE52F9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15" name="Elipse 114">
                <a:extLst>
                  <a:ext uri="{FF2B5EF4-FFF2-40B4-BE49-F238E27FC236}">
                    <a16:creationId xmlns:a16="http://schemas.microsoft.com/office/drawing/2014/main" id="{FE9C5CEC-BDBF-4163-80DF-53EEFB4B100B}"/>
                  </a:ext>
                </a:extLst>
              </p:cNvPr>
              <p:cNvSpPr/>
              <p:nvPr/>
            </p:nvSpPr>
            <p:spPr>
              <a:xfrm>
                <a:off x="4767187" y="858283"/>
                <a:ext cx="504977" cy="5049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sp>
          <p:nvSpPr>
            <p:cNvPr id="113" name="Elipse 112">
              <a:extLst>
                <a:ext uri="{FF2B5EF4-FFF2-40B4-BE49-F238E27FC236}">
                  <a16:creationId xmlns:a16="http://schemas.microsoft.com/office/drawing/2014/main" id="{53ACDF1D-7FC8-4E52-BDE2-72693180EE47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sp>
        <p:nvSpPr>
          <p:cNvPr id="6" name="Marcador de texto 27">
            <a:extLst>
              <a:ext uri="{FF2B5EF4-FFF2-40B4-BE49-F238E27FC236}">
                <a16:creationId xmlns:a16="http://schemas.microsoft.com/office/drawing/2014/main" id="{A0441734-9F30-4C49-B101-11D761A977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56945" y="5951023"/>
            <a:ext cx="7678109" cy="273168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B4A9D6"/>
                </a:solidFill>
                <a:latin typeface="+mn-lt"/>
              </a:defRPr>
            </a:lvl1pPr>
            <a:lvl2pPr algn="ctr">
              <a:defRPr sz="1200">
                <a:solidFill>
                  <a:srgbClr val="B4A9D6"/>
                </a:solidFill>
                <a:latin typeface="+mn-lt"/>
              </a:defRPr>
            </a:lvl2pPr>
            <a:lvl3pPr algn="ctr">
              <a:defRPr sz="1200">
                <a:solidFill>
                  <a:srgbClr val="B4A9D6"/>
                </a:solidFill>
                <a:latin typeface="+mn-lt"/>
              </a:defRPr>
            </a:lvl3pPr>
            <a:lvl4pPr algn="ctr">
              <a:defRPr sz="1200">
                <a:solidFill>
                  <a:srgbClr val="B4A9D6"/>
                </a:solidFill>
                <a:latin typeface="+mn-lt"/>
              </a:defRPr>
            </a:lvl4pPr>
            <a:lvl5pPr algn="ctr">
              <a:defRPr sz="1200">
                <a:solidFill>
                  <a:srgbClr val="B4A9D6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Reference:</a:t>
            </a:r>
            <a:endParaRPr lang="es-CO" dirty="0"/>
          </a:p>
        </p:txBody>
      </p:sp>
      <p:sp>
        <p:nvSpPr>
          <p:cNvPr id="7" name="Marcador de número de diapositiva 2">
            <a:extLst>
              <a:ext uri="{FF2B5EF4-FFF2-40B4-BE49-F238E27FC236}">
                <a16:creationId xmlns:a16="http://schemas.microsoft.com/office/drawing/2014/main" id="{7706E794-AE11-447D-9EDC-CAB8C18F2A74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257223" y="178222"/>
            <a:ext cx="332321" cy="215444"/>
          </a:xfrm>
        </p:spPr>
        <p:txBody>
          <a:bodyPr/>
          <a:lstStyle/>
          <a:p>
            <a:fld id="{2BD88AD7-A676-4214-86CE-92C0CE3D14DC}" type="slidenum">
              <a:rPr lang="es-CO" smtClean="0"/>
              <a:t>‹Nº›</a:t>
            </a:fld>
            <a:endParaRPr lang="es-CO"/>
          </a:p>
        </p:txBody>
      </p:sp>
      <p:sp>
        <p:nvSpPr>
          <p:cNvPr id="30" name="Marcador de texto 3">
            <a:extLst>
              <a:ext uri="{FF2B5EF4-FFF2-40B4-BE49-F238E27FC236}">
                <a16:creationId xmlns:a16="http://schemas.microsoft.com/office/drawing/2014/main" id="{C2B08C6B-708D-4F91-91E7-81E5DD4D8B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90625" y="2271879"/>
            <a:ext cx="9248775" cy="657377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statement</a:t>
            </a:r>
            <a:r>
              <a:rPr lang="es-ES" dirty="0"/>
              <a:t> and short </a:t>
            </a:r>
            <a:r>
              <a:rPr lang="es-ES" dirty="0" err="1"/>
              <a:t>sentences</a:t>
            </a:r>
            <a:endParaRPr lang="es-CO" dirty="0"/>
          </a:p>
        </p:txBody>
      </p:sp>
      <p:sp>
        <p:nvSpPr>
          <p:cNvPr id="31" name="Marcador de texto 3">
            <a:extLst>
              <a:ext uri="{FF2B5EF4-FFF2-40B4-BE49-F238E27FC236}">
                <a16:creationId xmlns:a16="http://schemas.microsoft.com/office/drawing/2014/main" id="{8D7C4143-D4D1-4CA4-9466-8D5AB64D5E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102984"/>
            <a:ext cx="9248771" cy="994664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accompany</a:t>
            </a:r>
            <a:r>
              <a:rPr lang="es-ES" dirty="0"/>
              <a:t> </a:t>
            </a:r>
            <a:r>
              <a:rPr lang="es-ES" dirty="0" err="1"/>
              <a:t>images</a:t>
            </a:r>
            <a:r>
              <a:rPr lang="es-ES" dirty="0"/>
              <a:t> and short </a:t>
            </a:r>
            <a:r>
              <a:rPr lang="es-ES" dirty="0" err="1"/>
              <a:t>paragraphs</a:t>
            </a:r>
            <a:endParaRPr lang="es-CO" dirty="0"/>
          </a:p>
        </p:txBody>
      </p:sp>
      <p:sp>
        <p:nvSpPr>
          <p:cNvPr id="32" name="Marcador de texto 3">
            <a:extLst>
              <a:ext uri="{FF2B5EF4-FFF2-40B4-BE49-F238E27FC236}">
                <a16:creationId xmlns:a16="http://schemas.microsoft.com/office/drawing/2014/main" id="{CF1D7A40-EBD6-4087-A70F-6A82668952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90624" y="4271376"/>
            <a:ext cx="8391525" cy="43890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long</a:t>
            </a:r>
            <a:r>
              <a:rPr lang="es-ES" dirty="0"/>
              <a:t> </a:t>
            </a:r>
            <a:r>
              <a:rPr lang="es-ES" dirty="0" err="1"/>
              <a:t>paraghaps</a:t>
            </a:r>
            <a:r>
              <a:rPr lang="es-ES" dirty="0"/>
              <a:t> </a:t>
            </a:r>
            <a:endParaRPr lang="es-CO" dirty="0"/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D59E9EFF-1690-40D4-ADFE-5F9595F36224}"/>
              </a:ext>
            </a:extLst>
          </p:cNvPr>
          <p:cNvGrpSpPr/>
          <p:nvPr userDrawn="1"/>
        </p:nvGrpSpPr>
        <p:grpSpPr>
          <a:xfrm rot="5400000" flipH="1">
            <a:off x="-6512" y="1184800"/>
            <a:ext cx="1511929" cy="336961"/>
            <a:chOff x="10316749" y="6254340"/>
            <a:chExt cx="1511929" cy="336961"/>
          </a:xfrm>
        </p:grpSpPr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44E876A7-D444-49C5-AAA8-715322938B1B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81A87D06-17AF-4BAC-8E9B-B2548031F565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39" name="Grupo 38">
                <a:extLst>
                  <a:ext uri="{FF2B5EF4-FFF2-40B4-BE49-F238E27FC236}">
                    <a16:creationId xmlns:a16="http://schemas.microsoft.com/office/drawing/2014/main" id="{D8A86DE3-35C7-40BF-84C9-D44F10EA1BBD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41" name="Elipse 40">
                  <a:extLst>
                    <a:ext uri="{FF2B5EF4-FFF2-40B4-BE49-F238E27FC236}">
                      <a16:creationId xmlns:a16="http://schemas.microsoft.com/office/drawing/2014/main" id="{BA56C5F7-4A3D-4CDB-BCEB-0DE8A8F47F44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42" name="Elipse 41">
                  <a:extLst>
                    <a:ext uri="{FF2B5EF4-FFF2-40B4-BE49-F238E27FC236}">
                      <a16:creationId xmlns:a16="http://schemas.microsoft.com/office/drawing/2014/main" id="{4C3AF4CC-EC79-4AB9-A28A-E7748FFDDB4A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sp>
            <p:nvSpPr>
              <p:cNvPr id="40" name="Elipse 39">
                <a:extLst>
                  <a:ext uri="{FF2B5EF4-FFF2-40B4-BE49-F238E27FC236}">
                    <a16:creationId xmlns:a16="http://schemas.microsoft.com/office/drawing/2014/main" id="{1514ED77-952A-400C-8078-38E41FA4FAA1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3429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grpSp>
          <p:nvGrpSpPr>
            <p:cNvPr id="35" name="Grupo 34">
              <a:extLst>
                <a:ext uri="{FF2B5EF4-FFF2-40B4-BE49-F238E27FC236}">
                  <a16:creationId xmlns:a16="http://schemas.microsoft.com/office/drawing/2014/main" id="{5424EBF9-C8F1-4970-95AC-05C70FD519D7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37" name="Elipse 36">
                <a:extLst>
                  <a:ext uri="{FF2B5EF4-FFF2-40B4-BE49-F238E27FC236}">
                    <a16:creationId xmlns:a16="http://schemas.microsoft.com/office/drawing/2014/main" id="{C8555DA5-03FB-4F7D-AED0-A9EE89206FDB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38" name="Elipse 37">
                <a:extLst>
                  <a:ext uri="{FF2B5EF4-FFF2-40B4-BE49-F238E27FC236}">
                    <a16:creationId xmlns:a16="http://schemas.microsoft.com/office/drawing/2014/main" id="{7061A403-6948-45C2-9FAF-87B29303C412}"/>
                  </a:ext>
                </a:extLst>
              </p:cNvPr>
              <p:cNvSpPr/>
              <p:nvPr/>
            </p:nvSpPr>
            <p:spPr>
              <a:xfrm>
                <a:off x="4767187" y="858283"/>
                <a:ext cx="504977" cy="5049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1D8F3719-7AEF-448B-B447-685023B4AFE9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125054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27">
            <a:extLst>
              <a:ext uri="{FF2B5EF4-FFF2-40B4-BE49-F238E27FC236}">
                <a16:creationId xmlns:a16="http://schemas.microsoft.com/office/drawing/2014/main" id="{A0441734-9F30-4C49-B101-11D761A977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55956" y="5302630"/>
            <a:ext cx="7678109" cy="273168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accent4"/>
                </a:solidFill>
                <a:latin typeface="+mn-lt"/>
              </a:defRPr>
            </a:lvl1pPr>
            <a:lvl2pPr algn="ctr">
              <a:defRPr sz="1200">
                <a:solidFill>
                  <a:srgbClr val="B4A9D6"/>
                </a:solidFill>
                <a:latin typeface="+mn-lt"/>
              </a:defRPr>
            </a:lvl2pPr>
            <a:lvl3pPr algn="ctr">
              <a:defRPr sz="1200">
                <a:solidFill>
                  <a:srgbClr val="B4A9D6"/>
                </a:solidFill>
                <a:latin typeface="+mn-lt"/>
              </a:defRPr>
            </a:lvl3pPr>
            <a:lvl4pPr algn="ctr">
              <a:defRPr sz="1200">
                <a:solidFill>
                  <a:srgbClr val="B4A9D6"/>
                </a:solidFill>
                <a:latin typeface="+mn-lt"/>
              </a:defRPr>
            </a:lvl4pPr>
            <a:lvl5pPr algn="ctr">
              <a:defRPr sz="1200">
                <a:solidFill>
                  <a:srgbClr val="B4A9D6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Reference:</a:t>
            </a:r>
            <a:endParaRPr lang="es-CO" dirty="0"/>
          </a:p>
        </p:txBody>
      </p:sp>
      <p:sp>
        <p:nvSpPr>
          <p:cNvPr id="7" name="Marcador de número de diapositiva 2">
            <a:extLst>
              <a:ext uri="{FF2B5EF4-FFF2-40B4-BE49-F238E27FC236}">
                <a16:creationId xmlns:a16="http://schemas.microsoft.com/office/drawing/2014/main" id="{7706E794-AE11-447D-9EDC-CAB8C18F2A74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257223" y="178222"/>
            <a:ext cx="332321" cy="215444"/>
          </a:xfrm>
        </p:spPr>
        <p:txBody>
          <a:bodyPr/>
          <a:lstStyle/>
          <a:p>
            <a:fld id="{2BD88AD7-A676-4214-86CE-92C0CE3D14DC}" type="slidenum">
              <a:rPr lang="es-CO" smtClean="0"/>
              <a:t>‹Nº›</a:t>
            </a:fld>
            <a:endParaRPr lang="es-CO"/>
          </a:p>
        </p:txBody>
      </p:sp>
      <p:sp>
        <p:nvSpPr>
          <p:cNvPr id="30" name="Marcador de texto 3">
            <a:extLst>
              <a:ext uri="{FF2B5EF4-FFF2-40B4-BE49-F238E27FC236}">
                <a16:creationId xmlns:a16="http://schemas.microsoft.com/office/drawing/2014/main" id="{C2B08C6B-708D-4F91-91E7-81E5DD4D8B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89636" y="1623486"/>
            <a:ext cx="9248775" cy="657377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statement</a:t>
            </a:r>
            <a:r>
              <a:rPr lang="es-ES" dirty="0"/>
              <a:t> and short </a:t>
            </a:r>
            <a:r>
              <a:rPr lang="es-ES" dirty="0" err="1"/>
              <a:t>sentences</a:t>
            </a:r>
            <a:endParaRPr lang="es-CO" dirty="0"/>
          </a:p>
        </p:txBody>
      </p:sp>
      <p:sp>
        <p:nvSpPr>
          <p:cNvPr id="31" name="Marcador de texto 3">
            <a:extLst>
              <a:ext uri="{FF2B5EF4-FFF2-40B4-BE49-F238E27FC236}">
                <a16:creationId xmlns:a16="http://schemas.microsoft.com/office/drawing/2014/main" id="{8D7C4143-D4D1-4CA4-9466-8D5AB64D5E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89635" y="2454591"/>
            <a:ext cx="9248771" cy="994664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accompany</a:t>
            </a:r>
            <a:r>
              <a:rPr lang="es-ES" dirty="0"/>
              <a:t> </a:t>
            </a:r>
            <a:r>
              <a:rPr lang="es-ES" dirty="0" err="1"/>
              <a:t>images</a:t>
            </a:r>
            <a:r>
              <a:rPr lang="es-ES" dirty="0"/>
              <a:t> and short </a:t>
            </a:r>
            <a:r>
              <a:rPr lang="es-ES" dirty="0" err="1"/>
              <a:t>paragraphs</a:t>
            </a:r>
            <a:endParaRPr lang="es-CO" dirty="0"/>
          </a:p>
        </p:txBody>
      </p:sp>
      <p:sp>
        <p:nvSpPr>
          <p:cNvPr id="32" name="Marcador de texto 3">
            <a:extLst>
              <a:ext uri="{FF2B5EF4-FFF2-40B4-BE49-F238E27FC236}">
                <a16:creationId xmlns:a16="http://schemas.microsoft.com/office/drawing/2014/main" id="{CF1D7A40-EBD6-4087-A70F-6A82668952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9635" y="3622983"/>
            <a:ext cx="8391525" cy="43890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long</a:t>
            </a:r>
            <a:r>
              <a:rPr lang="es-ES" dirty="0"/>
              <a:t> </a:t>
            </a:r>
            <a:r>
              <a:rPr lang="es-ES" dirty="0" err="1"/>
              <a:t>paraghaps</a:t>
            </a:r>
            <a:r>
              <a:rPr lang="es-ES" dirty="0"/>
              <a:t>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06344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_dark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27">
            <a:extLst>
              <a:ext uri="{FF2B5EF4-FFF2-40B4-BE49-F238E27FC236}">
                <a16:creationId xmlns:a16="http://schemas.microsoft.com/office/drawing/2014/main" id="{A0441734-9F30-4C49-B101-11D761A977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37932" y="5468884"/>
            <a:ext cx="7678109" cy="273168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B4A9D6"/>
                </a:solidFill>
                <a:latin typeface="+mn-lt"/>
              </a:defRPr>
            </a:lvl1pPr>
            <a:lvl2pPr algn="ctr">
              <a:defRPr sz="1200">
                <a:solidFill>
                  <a:srgbClr val="B4A9D6"/>
                </a:solidFill>
                <a:latin typeface="+mn-lt"/>
              </a:defRPr>
            </a:lvl2pPr>
            <a:lvl3pPr algn="ctr">
              <a:defRPr sz="1200">
                <a:solidFill>
                  <a:srgbClr val="B4A9D6"/>
                </a:solidFill>
                <a:latin typeface="+mn-lt"/>
              </a:defRPr>
            </a:lvl3pPr>
            <a:lvl4pPr algn="ctr">
              <a:defRPr sz="1200">
                <a:solidFill>
                  <a:srgbClr val="B4A9D6"/>
                </a:solidFill>
                <a:latin typeface="+mn-lt"/>
              </a:defRPr>
            </a:lvl4pPr>
            <a:lvl5pPr algn="ctr">
              <a:defRPr sz="1200">
                <a:solidFill>
                  <a:srgbClr val="B4A9D6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Reference:</a:t>
            </a:r>
            <a:endParaRPr lang="es-CO" dirty="0"/>
          </a:p>
        </p:txBody>
      </p:sp>
      <p:sp>
        <p:nvSpPr>
          <p:cNvPr id="7" name="Marcador de número de diapositiva 2">
            <a:extLst>
              <a:ext uri="{FF2B5EF4-FFF2-40B4-BE49-F238E27FC236}">
                <a16:creationId xmlns:a16="http://schemas.microsoft.com/office/drawing/2014/main" id="{7706E794-AE11-447D-9EDC-CAB8C18F2A74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257223" y="178222"/>
            <a:ext cx="332321" cy="215444"/>
          </a:xfrm>
        </p:spPr>
        <p:txBody>
          <a:bodyPr/>
          <a:lstStyle/>
          <a:p>
            <a:fld id="{2BD88AD7-A676-4214-86CE-92C0CE3D14DC}" type="slidenum">
              <a:rPr lang="es-CO" smtClean="0"/>
              <a:t>‹Nº›</a:t>
            </a:fld>
            <a:endParaRPr lang="es-CO"/>
          </a:p>
        </p:txBody>
      </p:sp>
      <p:sp>
        <p:nvSpPr>
          <p:cNvPr id="30" name="Marcador de texto 3">
            <a:extLst>
              <a:ext uri="{FF2B5EF4-FFF2-40B4-BE49-F238E27FC236}">
                <a16:creationId xmlns:a16="http://schemas.microsoft.com/office/drawing/2014/main" id="{C2B08C6B-708D-4F91-91E7-81E5DD4D8B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1612" y="1789740"/>
            <a:ext cx="9248775" cy="657377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statement</a:t>
            </a:r>
            <a:r>
              <a:rPr lang="es-ES" dirty="0"/>
              <a:t> and short </a:t>
            </a:r>
            <a:r>
              <a:rPr lang="es-ES" dirty="0" err="1"/>
              <a:t>sentences</a:t>
            </a:r>
            <a:endParaRPr lang="es-CO" dirty="0"/>
          </a:p>
        </p:txBody>
      </p:sp>
      <p:sp>
        <p:nvSpPr>
          <p:cNvPr id="31" name="Marcador de texto 3">
            <a:extLst>
              <a:ext uri="{FF2B5EF4-FFF2-40B4-BE49-F238E27FC236}">
                <a16:creationId xmlns:a16="http://schemas.microsoft.com/office/drawing/2014/main" id="{8D7C4143-D4D1-4CA4-9466-8D5AB64D5E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71611" y="2620845"/>
            <a:ext cx="9248771" cy="994664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accompany</a:t>
            </a:r>
            <a:r>
              <a:rPr lang="es-ES" dirty="0"/>
              <a:t> </a:t>
            </a:r>
            <a:r>
              <a:rPr lang="es-ES" dirty="0" err="1"/>
              <a:t>images</a:t>
            </a:r>
            <a:r>
              <a:rPr lang="es-ES" dirty="0"/>
              <a:t> and short </a:t>
            </a:r>
            <a:r>
              <a:rPr lang="es-ES" dirty="0" err="1"/>
              <a:t>paragraphs</a:t>
            </a:r>
            <a:endParaRPr lang="es-CO" dirty="0"/>
          </a:p>
        </p:txBody>
      </p:sp>
      <p:sp>
        <p:nvSpPr>
          <p:cNvPr id="32" name="Marcador de texto 3">
            <a:extLst>
              <a:ext uri="{FF2B5EF4-FFF2-40B4-BE49-F238E27FC236}">
                <a16:creationId xmlns:a16="http://schemas.microsoft.com/office/drawing/2014/main" id="{CF1D7A40-EBD6-4087-A70F-6A82668952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71611" y="3789237"/>
            <a:ext cx="8391525" cy="43890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long</a:t>
            </a:r>
            <a:r>
              <a:rPr lang="es-ES" dirty="0"/>
              <a:t> </a:t>
            </a:r>
            <a:r>
              <a:rPr lang="es-ES" dirty="0" err="1"/>
              <a:t>paraghaps</a:t>
            </a:r>
            <a:r>
              <a:rPr lang="es-ES" dirty="0"/>
              <a:t>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593041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2">
            <a:extLst>
              <a:ext uri="{FF2B5EF4-FFF2-40B4-BE49-F238E27FC236}">
                <a16:creationId xmlns:a16="http://schemas.microsoft.com/office/drawing/2014/main" id="{15D08006-AD0A-4722-B5C0-C7978384A9E2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257223" y="178222"/>
            <a:ext cx="332321" cy="215444"/>
          </a:xfrm>
        </p:spPr>
        <p:txBody>
          <a:bodyPr/>
          <a:lstStyle/>
          <a:p>
            <a:fld id="{2BD88AD7-A676-4214-86CE-92C0CE3D14DC}" type="slidenum">
              <a:rPr lang="es-CO" smtClean="0"/>
              <a:t>‹Nº›</a:t>
            </a:fld>
            <a:endParaRPr lang="es-CO"/>
          </a:p>
        </p:txBody>
      </p:sp>
      <p:sp>
        <p:nvSpPr>
          <p:cNvPr id="28" name="Título 4">
            <a:extLst>
              <a:ext uri="{FF2B5EF4-FFF2-40B4-BE49-F238E27FC236}">
                <a16:creationId xmlns:a16="http://schemas.microsoft.com/office/drawing/2014/main" id="{2AB3C576-3507-4D2D-90F6-237D7818E6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786" y="1001024"/>
            <a:ext cx="3170440" cy="657377"/>
          </a:xfrm>
          <a:prstGeom prst="rect">
            <a:avLst/>
          </a:prstGeom>
          <a:solidFill>
            <a:srgbClr val="342956"/>
          </a:solidFill>
        </p:spPr>
        <p:txBody>
          <a:bodyPr anchor="ctr"/>
          <a:lstStyle>
            <a:lvl1pPr marL="360000"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 dirty="0" err="1"/>
              <a:t>References</a:t>
            </a:r>
            <a:endParaRPr lang="es-ES" dirty="0"/>
          </a:p>
        </p:txBody>
      </p:sp>
      <p:sp>
        <p:nvSpPr>
          <p:cNvPr id="29" name="Marcador de texto 19">
            <a:extLst>
              <a:ext uri="{FF2B5EF4-FFF2-40B4-BE49-F238E27FC236}">
                <a16:creationId xmlns:a16="http://schemas.microsoft.com/office/drawing/2014/main" id="{B2FA3C83-2FA3-4B22-9BEE-085C978FE4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6785" y="1961038"/>
            <a:ext cx="9338645" cy="4292447"/>
          </a:xfrm>
          <a:prstGeom prst="rect">
            <a:avLst/>
          </a:prstGeom>
        </p:spPr>
        <p:txBody>
          <a:bodyPr/>
          <a:lstStyle>
            <a:lvl1pPr marL="342900" indent="-342900" algn="l">
              <a:buFont typeface="+mj-lt"/>
              <a:buAutoNum type="arabicPeriod"/>
              <a:defRPr sz="1400">
                <a:solidFill>
                  <a:srgbClr val="342956"/>
                </a:solidFill>
                <a:latin typeface="+mn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CO" dirty="0" err="1"/>
              <a:t>References</a:t>
            </a:r>
            <a:endParaRPr lang="es-CO" dirty="0"/>
          </a:p>
        </p:txBody>
      </p:sp>
      <p:grpSp>
        <p:nvGrpSpPr>
          <p:cNvPr id="74" name="Grupo 73">
            <a:extLst>
              <a:ext uri="{FF2B5EF4-FFF2-40B4-BE49-F238E27FC236}">
                <a16:creationId xmlns:a16="http://schemas.microsoft.com/office/drawing/2014/main" id="{BE617AC5-0711-41E9-9264-54CEDECCD77D}"/>
              </a:ext>
            </a:extLst>
          </p:cNvPr>
          <p:cNvGrpSpPr/>
          <p:nvPr userDrawn="1"/>
        </p:nvGrpSpPr>
        <p:grpSpPr>
          <a:xfrm rot="16200000">
            <a:off x="2063" y="1184800"/>
            <a:ext cx="1511929" cy="336961"/>
            <a:chOff x="10316749" y="6254340"/>
            <a:chExt cx="1511929" cy="336961"/>
          </a:xfrm>
        </p:grpSpPr>
        <p:cxnSp>
          <p:nvCxnSpPr>
            <p:cNvPr id="75" name="Conector recto 74">
              <a:extLst>
                <a:ext uri="{FF2B5EF4-FFF2-40B4-BE49-F238E27FC236}">
                  <a16:creationId xmlns:a16="http://schemas.microsoft.com/office/drawing/2014/main" id="{3E13BD29-EB06-4E57-A807-B7952395E1F7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noFill/>
            <a:ln w="28575" cap="flat" cmpd="sng" algn="ctr">
              <a:solidFill>
                <a:srgbClr val="342956"/>
              </a:solidFill>
              <a:prstDash val="solid"/>
            </a:ln>
            <a:effectLst/>
          </p:spPr>
        </p:cxnSp>
        <p:grpSp>
          <p:nvGrpSpPr>
            <p:cNvPr id="76" name="Grupo 75">
              <a:extLst>
                <a:ext uri="{FF2B5EF4-FFF2-40B4-BE49-F238E27FC236}">
                  <a16:creationId xmlns:a16="http://schemas.microsoft.com/office/drawing/2014/main" id="{1979F9E5-6DDD-45C8-91C8-580ECA5E0A78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81" name="Grupo 80">
                <a:extLst>
                  <a:ext uri="{FF2B5EF4-FFF2-40B4-BE49-F238E27FC236}">
                    <a16:creationId xmlns:a16="http://schemas.microsoft.com/office/drawing/2014/main" id="{74B3FFA5-E172-4E67-BBC0-2DFD1CA846D4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83" name="Elipse 82">
                  <a:extLst>
                    <a:ext uri="{FF2B5EF4-FFF2-40B4-BE49-F238E27FC236}">
                      <a16:creationId xmlns:a16="http://schemas.microsoft.com/office/drawing/2014/main" id="{71B2967A-2C67-44EC-B2AC-A98D97B2B7CB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342956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s-CO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ncizar Sans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84" name="Elipse 83">
                  <a:extLst>
                    <a:ext uri="{FF2B5EF4-FFF2-40B4-BE49-F238E27FC236}">
                      <a16:creationId xmlns:a16="http://schemas.microsoft.com/office/drawing/2014/main" id="{2C31CAC9-6E75-4BFE-ACA3-CA7E6BC2BED9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rgbClr val="342956"/>
                </a:solidFill>
                <a:ln w="2540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s-CO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ncizar Sans"/>
                    <a:ea typeface="+mn-ea"/>
                    <a:cs typeface="+mn-cs"/>
                    <a:sym typeface="Arial"/>
                  </a:endParaRPr>
                </a:p>
              </p:txBody>
            </p:sp>
          </p:grpSp>
          <p:sp>
            <p:nvSpPr>
              <p:cNvPr id="82" name="Elipse 81">
                <a:extLst>
                  <a:ext uri="{FF2B5EF4-FFF2-40B4-BE49-F238E27FC236}">
                    <a16:creationId xmlns:a16="http://schemas.microsoft.com/office/drawing/2014/main" id="{994AE8DE-841F-4A6C-9351-7B31FAE225F5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s-CO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cizar Sans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77" name="Grupo 76">
              <a:extLst>
                <a:ext uri="{FF2B5EF4-FFF2-40B4-BE49-F238E27FC236}">
                  <a16:creationId xmlns:a16="http://schemas.microsoft.com/office/drawing/2014/main" id="{66A17A17-B9F9-4029-850D-911D8C3E5A1B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79" name="Elipse 78">
                <a:extLst>
                  <a:ext uri="{FF2B5EF4-FFF2-40B4-BE49-F238E27FC236}">
                    <a16:creationId xmlns:a16="http://schemas.microsoft.com/office/drawing/2014/main" id="{D18367B4-9DD2-4416-A42D-ED307C3C6276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34295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s-CO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cizar Sans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80" name="Elipse 79">
                <a:extLst>
                  <a:ext uri="{FF2B5EF4-FFF2-40B4-BE49-F238E27FC236}">
                    <a16:creationId xmlns:a16="http://schemas.microsoft.com/office/drawing/2014/main" id="{F894EEAD-F824-45E1-8645-79001EA0AD0D}"/>
                  </a:ext>
                </a:extLst>
              </p:cNvPr>
              <p:cNvSpPr/>
              <p:nvPr/>
            </p:nvSpPr>
            <p:spPr>
              <a:xfrm>
                <a:off x="4767185" y="860880"/>
                <a:ext cx="504976" cy="504976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34295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s-CO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cizar Sans"/>
                  <a:ea typeface="+mn-ea"/>
                  <a:cs typeface="+mn-cs"/>
                  <a:sym typeface="Arial"/>
                </a:endParaRPr>
              </a:p>
            </p:txBody>
          </p:sp>
        </p:grpSp>
        <p:sp>
          <p:nvSpPr>
            <p:cNvPr id="78" name="Elipse 77">
              <a:extLst>
                <a:ext uri="{FF2B5EF4-FFF2-40B4-BE49-F238E27FC236}">
                  <a16:creationId xmlns:a16="http://schemas.microsoft.com/office/drawing/2014/main" id="{C156C48A-EDC5-4986-BCCE-954A59EF107E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 w="25400" cap="flat" cmpd="sng" algn="ctr">
              <a:solidFill>
                <a:srgbClr val="34295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s-CO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cizar Sans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85" name="Grupo 84">
            <a:extLst>
              <a:ext uri="{FF2B5EF4-FFF2-40B4-BE49-F238E27FC236}">
                <a16:creationId xmlns:a16="http://schemas.microsoft.com/office/drawing/2014/main" id="{0E2F7529-13C2-4541-8B29-48A521D32725}"/>
              </a:ext>
            </a:extLst>
          </p:cNvPr>
          <p:cNvGrpSpPr/>
          <p:nvPr userDrawn="1"/>
        </p:nvGrpSpPr>
        <p:grpSpPr>
          <a:xfrm rot="16200000">
            <a:off x="10868093" y="5933555"/>
            <a:ext cx="1511929" cy="336961"/>
            <a:chOff x="10316749" y="6254340"/>
            <a:chExt cx="1511929" cy="336961"/>
          </a:xfrm>
        </p:grpSpPr>
        <p:cxnSp>
          <p:nvCxnSpPr>
            <p:cNvPr id="86" name="Conector recto 85">
              <a:extLst>
                <a:ext uri="{FF2B5EF4-FFF2-40B4-BE49-F238E27FC236}">
                  <a16:creationId xmlns:a16="http://schemas.microsoft.com/office/drawing/2014/main" id="{1FEF5613-2697-4E1C-AB0F-387BD4DE0C42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noFill/>
            <a:ln w="28575" cap="flat" cmpd="sng" algn="ctr">
              <a:solidFill>
                <a:srgbClr val="342956"/>
              </a:solidFill>
              <a:prstDash val="solid"/>
            </a:ln>
            <a:effectLst/>
          </p:spPr>
        </p:cxnSp>
        <p:grpSp>
          <p:nvGrpSpPr>
            <p:cNvPr id="87" name="Grupo 86">
              <a:extLst>
                <a:ext uri="{FF2B5EF4-FFF2-40B4-BE49-F238E27FC236}">
                  <a16:creationId xmlns:a16="http://schemas.microsoft.com/office/drawing/2014/main" id="{AA47813B-7FD8-40EE-8804-FEF008B07B79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92" name="Grupo 91">
                <a:extLst>
                  <a:ext uri="{FF2B5EF4-FFF2-40B4-BE49-F238E27FC236}">
                    <a16:creationId xmlns:a16="http://schemas.microsoft.com/office/drawing/2014/main" id="{B7DAFB04-DC84-4A3E-BC6A-EA299C87E462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94" name="Elipse 93">
                  <a:extLst>
                    <a:ext uri="{FF2B5EF4-FFF2-40B4-BE49-F238E27FC236}">
                      <a16:creationId xmlns:a16="http://schemas.microsoft.com/office/drawing/2014/main" id="{57C5EC0A-1CF6-48BE-AF1C-D926AB166B64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342956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s-CO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ncizar Sans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95" name="Elipse 94">
                  <a:extLst>
                    <a:ext uri="{FF2B5EF4-FFF2-40B4-BE49-F238E27FC236}">
                      <a16:creationId xmlns:a16="http://schemas.microsoft.com/office/drawing/2014/main" id="{8D875C92-9FFE-4C4D-99D1-CAB6C5821D2C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rgbClr val="342956"/>
                </a:solidFill>
                <a:ln w="2540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s-CO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ncizar Sans"/>
                    <a:ea typeface="+mn-ea"/>
                    <a:cs typeface="+mn-cs"/>
                    <a:sym typeface="Arial"/>
                  </a:endParaRPr>
                </a:p>
              </p:txBody>
            </p:sp>
          </p:grpSp>
          <p:sp>
            <p:nvSpPr>
              <p:cNvPr id="93" name="Elipse 92">
                <a:extLst>
                  <a:ext uri="{FF2B5EF4-FFF2-40B4-BE49-F238E27FC236}">
                    <a16:creationId xmlns:a16="http://schemas.microsoft.com/office/drawing/2014/main" id="{7B8EC63C-8CD3-4159-898C-6029A2ACF610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s-CO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cizar Sans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88" name="Grupo 87">
              <a:extLst>
                <a:ext uri="{FF2B5EF4-FFF2-40B4-BE49-F238E27FC236}">
                  <a16:creationId xmlns:a16="http://schemas.microsoft.com/office/drawing/2014/main" id="{EEBCAE44-7860-4710-8023-442CD286ACC2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90" name="Elipse 89">
                <a:extLst>
                  <a:ext uri="{FF2B5EF4-FFF2-40B4-BE49-F238E27FC236}">
                    <a16:creationId xmlns:a16="http://schemas.microsoft.com/office/drawing/2014/main" id="{11F4215E-48B9-4C34-90EB-064F6E67654E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34295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s-CO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cizar Sans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91" name="Elipse 90">
                <a:extLst>
                  <a:ext uri="{FF2B5EF4-FFF2-40B4-BE49-F238E27FC236}">
                    <a16:creationId xmlns:a16="http://schemas.microsoft.com/office/drawing/2014/main" id="{CD65FBEC-C2E2-4BB6-BE90-A1D32AC65477}"/>
                  </a:ext>
                </a:extLst>
              </p:cNvPr>
              <p:cNvSpPr/>
              <p:nvPr/>
            </p:nvSpPr>
            <p:spPr>
              <a:xfrm>
                <a:off x="4767185" y="860880"/>
                <a:ext cx="504976" cy="504976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34295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s-CO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cizar Sans"/>
                  <a:ea typeface="+mn-ea"/>
                  <a:cs typeface="+mn-cs"/>
                  <a:sym typeface="Arial"/>
                </a:endParaRPr>
              </a:p>
            </p:txBody>
          </p:sp>
        </p:grpSp>
        <p:sp>
          <p:nvSpPr>
            <p:cNvPr id="89" name="Elipse 88">
              <a:extLst>
                <a:ext uri="{FF2B5EF4-FFF2-40B4-BE49-F238E27FC236}">
                  <a16:creationId xmlns:a16="http://schemas.microsoft.com/office/drawing/2014/main" id="{CC503D3F-55F3-4D9E-967B-E5ADD0D42DE8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 w="25400" cap="flat" cmpd="sng" algn="ctr">
              <a:solidFill>
                <a:srgbClr val="34295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s-CO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cizar Sans"/>
                <a:ea typeface="+mn-ea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08429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redi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80;p1">
            <a:extLst>
              <a:ext uri="{FF2B5EF4-FFF2-40B4-BE49-F238E27FC236}">
                <a16:creationId xmlns:a16="http://schemas.microsoft.com/office/drawing/2014/main" id="{151B2D01-EB14-450E-BB7C-CAB0AA8B30EE}"/>
              </a:ext>
            </a:extLst>
          </p:cNvPr>
          <p:cNvSpPr/>
          <p:nvPr userDrawn="1"/>
        </p:nvSpPr>
        <p:spPr>
          <a:xfrm flipH="1">
            <a:off x="597275" y="783897"/>
            <a:ext cx="1309913" cy="0"/>
          </a:xfrm>
          <a:custGeom>
            <a:avLst/>
            <a:gdLst/>
            <a:ahLst/>
            <a:cxnLst/>
            <a:rect l="l" t="t" r="r" b="b"/>
            <a:pathLst>
              <a:path w="1259840" h="120000" extrusionOk="0">
                <a:moveTo>
                  <a:pt x="1259331" y="0"/>
                </a:move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81;p1">
            <a:extLst>
              <a:ext uri="{FF2B5EF4-FFF2-40B4-BE49-F238E27FC236}">
                <a16:creationId xmlns:a16="http://schemas.microsoft.com/office/drawing/2014/main" id="{6B042C97-CD1E-40E1-AD05-10AA39CED9ED}"/>
              </a:ext>
            </a:extLst>
          </p:cNvPr>
          <p:cNvSpPr/>
          <p:nvPr userDrawn="1"/>
        </p:nvSpPr>
        <p:spPr>
          <a:xfrm flipH="1">
            <a:off x="803857" y="600280"/>
            <a:ext cx="0" cy="1208405"/>
          </a:xfrm>
          <a:custGeom>
            <a:avLst/>
            <a:gdLst/>
            <a:ahLst/>
            <a:cxnLst/>
            <a:rect l="l" t="t" r="r" b="b"/>
            <a:pathLst>
              <a:path w="120000" h="1208405" extrusionOk="0">
                <a:moveTo>
                  <a:pt x="0" y="0"/>
                </a:moveTo>
                <a:lnTo>
                  <a:pt x="0" y="1208252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9C593A95-2581-45B0-A8AA-A75A010ECA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270472" y="5625063"/>
            <a:ext cx="3812772" cy="687729"/>
          </a:xfrm>
          <a:prstGeom prst="rect">
            <a:avLst/>
          </a:prstGeom>
        </p:spPr>
      </p:pic>
      <p:sp>
        <p:nvSpPr>
          <p:cNvPr id="48" name="AutoShape 4" descr="Ten Types of Computer Networks: An Easy A-Z Guide - Thrive">
            <a:extLst>
              <a:ext uri="{FF2B5EF4-FFF2-40B4-BE49-F238E27FC236}">
                <a16:creationId xmlns:a16="http://schemas.microsoft.com/office/drawing/2014/main" id="{B1B315FA-6050-4242-AD02-11CE8D18551B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43600" y="351245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grpSp>
        <p:nvGrpSpPr>
          <p:cNvPr id="49" name="Grupo 48">
            <a:extLst>
              <a:ext uri="{FF2B5EF4-FFF2-40B4-BE49-F238E27FC236}">
                <a16:creationId xmlns:a16="http://schemas.microsoft.com/office/drawing/2014/main" id="{516DCB30-AD6A-40B0-9085-7754AFC2E4A0}"/>
              </a:ext>
            </a:extLst>
          </p:cNvPr>
          <p:cNvGrpSpPr/>
          <p:nvPr userDrawn="1"/>
        </p:nvGrpSpPr>
        <p:grpSpPr>
          <a:xfrm>
            <a:off x="8397263" y="5067559"/>
            <a:ext cx="3066598" cy="1511929"/>
            <a:chOff x="5083243" y="5067559"/>
            <a:chExt cx="3066598" cy="1511929"/>
          </a:xfrm>
        </p:grpSpPr>
        <p:sp>
          <p:nvSpPr>
            <p:cNvPr id="50" name="Google Shape;77;p1">
              <a:extLst>
                <a:ext uri="{FF2B5EF4-FFF2-40B4-BE49-F238E27FC236}">
                  <a16:creationId xmlns:a16="http://schemas.microsoft.com/office/drawing/2014/main" id="{38EDCA28-E7B4-49CA-90A1-A8750DA22633}"/>
                </a:ext>
              </a:extLst>
            </p:cNvPr>
            <p:cNvSpPr/>
            <p:nvPr/>
          </p:nvSpPr>
          <p:spPr>
            <a:xfrm flipH="1">
              <a:off x="5083243" y="6196181"/>
              <a:ext cx="3064167" cy="0"/>
            </a:xfrm>
            <a:custGeom>
              <a:avLst/>
              <a:gdLst/>
              <a:ahLst/>
              <a:cxnLst/>
              <a:rect l="l" t="t" r="r" b="b"/>
              <a:pathLst>
                <a:path w="2947034" h="120000" extrusionOk="0">
                  <a:moveTo>
                    <a:pt x="2946793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" name="Grupo 50">
              <a:extLst>
                <a:ext uri="{FF2B5EF4-FFF2-40B4-BE49-F238E27FC236}">
                  <a16:creationId xmlns:a16="http://schemas.microsoft.com/office/drawing/2014/main" id="{8DCB349E-CA4C-4C41-9CFD-45045D37F9D0}"/>
                </a:ext>
              </a:extLst>
            </p:cNvPr>
            <p:cNvGrpSpPr/>
            <p:nvPr/>
          </p:nvGrpSpPr>
          <p:grpSpPr>
            <a:xfrm rot="17331749">
              <a:off x="7225396" y="5655043"/>
              <a:ext cx="1511929" cy="336961"/>
              <a:chOff x="10316749" y="6254340"/>
              <a:chExt cx="1511929" cy="336961"/>
            </a:xfrm>
          </p:grpSpPr>
          <p:cxnSp>
            <p:nvCxnSpPr>
              <p:cNvPr id="52" name="Conector recto 51">
                <a:extLst>
                  <a:ext uri="{FF2B5EF4-FFF2-40B4-BE49-F238E27FC236}">
                    <a16:creationId xmlns:a16="http://schemas.microsoft.com/office/drawing/2014/main" id="{2938C231-ADDE-4AC4-AEDF-7620C23D64BF}"/>
                  </a:ext>
                </a:extLst>
              </p:cNvPr>
              <p:cNvCxnSpPr/>
              <p:nvPr/>
            </p:nvCxnSpPr>
            <p:spPr>
              <a:xfrm>
                <a:off x="10316749" y="6418907"/>
                <a:ext cx="1511929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upo 52">
                <a:extLst>
                  <a:ext uri="{FF2B5EF4-FFF2-40B4-BE49-F238E27FC236}">
                    <a16:creationId xmlns:a16="http://schemas.microsoft.com/office/drawing/2014/main" id="{D1F728BE-69A6-487F-BB43-7C0AD1E9DEC7}"/>
                  </a:ext>
                </a:extLst>
              </p:cNvPr>
              <p:cNvGrpSpPr/>
              <p:nvPr/>
            </p:nvGrpSpPr>
            <p:grpSpPr>
              <a:xfrm>
                <a:off x="11339998" y="6259547"/>
                <a:ext cx="331754" cy="331754"/>
                <a:chOff x="10263929" y="5640421"/>
                <a:chExt cx="657377" cy="657377"/>
              </a:xfrm>
            </p:grpSpPr>
            <p:grpSp>
              <p:nvGrpSpPr>
                <p:cNvPr id="58" name="Grupo 57">
                  <a:extLst>
                    <a:ext uri="{FF2B5EF4-FFF2-40B4-BE49-F238E27FC236}">
                      <a16:creationId xmlns:a16="http://schemas.microsoft.com/office/drawing/2014/main" id="{3B69814C-DBE0-4F08-8E6B-4EA0BADC09B9}"/>
                    </a:ext>
                  </a:extLst>
                </p:cNvPr>
                <p:cNvGrpSpPr/>
                <p:nvPr/>
              </p:nvGrpSpPr>
              <p:grpSpPr>
                <a:xfrm rot="10800000">
                  <a:off x="10263929" y="5640421"/>
                  <a:ext cx="657377" cy="657377"/>
                  <a:chOff x="4690986" y="782083"/>
                  <a:chExt cx="657377" cy="657377"/>
                </a:xfrm>
              </p:grpSpPr>
              <p:sp>
                <p:nvSpPr>
                  <p:cNvPr id="60" name="Elipse 59">
                    <a:extLst>
                      <a:ext uri="{FF2B5EF4-FFF2-40B4-BE49-F238E27FC236}">
                        <a16:creationId xmlns:a16="http://schemas.microsoft.com/office/drawing/2014/main" id="{17719727-95BA-4AA2-9A2A-6F283D5BCE60}"/>
                      </a:ext>
                    </a:extLst>
                  </p:cNvPr>
                  <p:cNvSpPr/>
                  <p:nvPr/>
                </p:nvSpPr>
                <p:spPr>
                  <a:xfrm>
                    <a:off x="4690986" y="782083"/>
                    <a:ext cx="657377" cy="657377"/>
                  </a:xfrm>
                  <a:prstGeom prst="ellipse">
                    <a:avLst/>
                  </a:prstGeom>
                  <a:solidFill>
                    <a:srgbClr val="342956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 dirty="0"/>
                  </a:p>
                </p:txBody>
              </p:sp>
              <p:sp>
                <p:nvSpPr>
                  <p:cNvPr id="61" name="Elipse 60">
                    <a:extLst>
                      <a:ext uri="{FF2B5EF4-FFF2-40B4-BE49-F238E27FC236}">
                        <a16:creationId xmlns:a16="http://schemas.microsoft.com/office/drawing/2014/main" id="{38CB6609-F482-4F44-8938-54315469A7B4}"/>
                      </a:ext>
                    </a:extLst>
                  </p:cNvPr>
                  <p:cNvSpPr/>
                  <p:nvPr/>
                </p:nvSpPr>
                <p:spPr>
                  <a:xfrm>
                    <a:off x="4767187" y="858283"/>
                    <a:ext cx="504977" cy="50497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 dirty="0"/>
                  </a:p>
                </p:txBody>
              </p:sp>
            </p:grpSp>
            <p:sp>
              <p:nvSpPr>
                <p:cNvPr id="59" name="Elipse 58">
                  <a:extLst>
                    <a:ext uri="{FF2B5EF4-FFF2-40B4-BE49-F238E27FC236}">
                      <a16:creationId xmlns:a16="http://schemas.microsoft.com/office/drawing/2014/main" id="{AB36705C-8CCC-479F-ABC4-B07AF97C4CDB}"/>
                    </a:ext>
                  </a:extLst>
                </p:cNvPr>
                <p:cNvSpPr/>
                <p:nvPr/>
              </p:nvSpPr>
              <p:spPr>
                <a:xfrm rot="10800000">
                  <a:off x="10452241" y="5820079"/>
                  <a:ext cx="293080" cy="293080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grpSp>
            <p:nvGrpSpPr>
              <p:cNvPr id="54" name="Grupo 53">
                <a:extLst>
                  <a:ext uri="{FF2B5EF4-FFF2-40B4-BE49-F238E27FC236}">
                    <a16:creationId xmlns:a16="http://schemas.microsoft.com/office/drawing/2014/main" id="{86044D9A-18D2-4BE0-8182-8CD19F77D8F7}"/>
                  </a:ext>
                </a:extLst>
              </p:cNvPr>
              <p:cNvGrpSpPr/>
              <p:nvPr/>
            </p:nvGrpSpPr>
            <p:grpSpPr>
              <a:xfrm rot="10800000">
                <a:off x="10542878" y="6254340"/>
                <a:ext cx="331754" cy="331754"/>
                <a:chOff x="4690986" y="782083"/>
                <a:chExt cx="657377" cy="657377"/>
              </a:xfrm>
            </p:grpSpPr>
            <p:sp>
              <p:nvSpPr>
                <p:cNvPr id="56" name="Elipse 55">
                  <a:extLst>
                    <a:ext uri="{FF2B5EF4-FFF2-40B4-BE49-F238E27FC236}">
                      <a16:creationId xmlns:a16="http://schemas.microsoft.com/office/drawing/2014/main" id="{FC4CC247-F0A1-472C-A345-BB27347FFD85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57" name="Elipse 56">
                  <a:extLst>
                    <a:ext uri="{FF2B5EF4-FFF2-40B4-BE49-F238E27FC236}">
                      <a16:creationId xmlns:a16="http://schemas.microsoft.com/office/drawing/2014/main" id="{C1458307-78F0-4D56-B158-C777310A0C99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sp>
            <p:nvSpPr>
              <p:cNvPr id="55" name="Elipse 54">
                <a:extLst>
                  <a:ext uri="{FF2B5EF4-FFF2-40B4-BE49-F238E27FC236}">
                    <a16:creationId xmlns:a16="http://schemas.microsoft.com/office/drawing/2014/main" id="{502C3890-9BB9-4A3E-BA9E-BBF090245F12}"/>
                  </a:ext>
                </a:extLst>
              </p:cNvPr>
              <p:cNvSpPr/>
              <p:nvPr/>
            </p:nvSpPr>
            <p:spPr>
              <a:xfrm rot="10800000">
                <a:off x="10941438" y="6254340"/>
                <a:ext cx="331754" cy="331754"/>
              </a:xfrm>
              <a:prstGeom prst="ellipse">
                <a:avLst/>
              </a:prstGeom>
              <a:solidFill>
                <a:srgbClr val="F7AC3B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</p:grpSp>
      <p:grpSp>
        <p:nvGrpSpPr>
          <p:cNvPr id="62" name="Grupo 61">
            <a:extLst>
              <a:ext uri="{FF2B5EF4-FFF2-40B4-BE49-F238E27FC236}">
                <a16:creationId xmlns:a16="http://schemas.microsoft.com/office/drawing/2014/main" id="{60A2F3BD-CB12-4495-85F2-A6EDA4D08767}"/>
              </a:ext>
            </a:extLst>
          </p:cNvPr>
          <p:cNvGrpSpPr/>
          <p:nvPr userDrawn="1"/>
        </p:nvGrpSpPr>
        <p:grpSpPr>
          <a:xfrm>
            <a:off x="9211956" y="448517"/>
            <a:ext cx="2343187" cy="1511929"/>
            <a:chOff x="7660760" y="448517"/>
            <a:chExt cx="2343187" cy="1511929"/>
          </a:xfrm>
        </p:grpSpPr>
        <p:sp>
          <p:nvSpPr>
            <p:cNvPr id="63" name="Google Shape;79;p1">
              <a:extLst>
                <a:ext uri="{FF2B5EF4-FFF2-40B4-BE49-F238E27FC236}">
                  <a16:creationId xmlns:a16="http://schemas.microsoft.com/office/drawing/2014/main" id="{71D715B2-1CF3-43AC-AD7A-B1B165E84FC4}"/>
                </a:ext>
              </a:extLst>
            </p:cNvPr>
            <p:cNvSpPr/>
            <p:nvPr/>
          </p:nvSpPr>
          <p:spPr>
            <a:xfrm flipH="1">
              <a:off x="7660760" y="787589"/>
              <a:ext cx="2343187" cy="0"/>
            </a:xfrm>
            <a:custGeom>
              <a:avLst/>
              <a:gdLst/>
              <a:ahLst/>
              <a:cxnLst/>
              <a:rect l="l" t="t" r="r" b="b"/>
              <a:pathLst>
                <a:path w="2253615" h="120000" extrusionOk="0">
                  <a:moveTo>
                    <a:pt x="0" y="0"/>
                  </a:moveTo>
                  <a:lnTo>
                    <a:pt x="2253361" y="0"/>
                  </a:ln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4" name="Grupo 63">
              <a:extLst>
                <a:ext uri="{FF2B5EF4-FFF2-40B4-BE49-F238E27FC236}">
                  <a16:creationId xmlns:a16="http://schemas.microsoft.com/office/drawing/2014/main" id="{95759D35-C75B-40A8-93E9-C827E06D59F3}"/>
                </a:ext>
              </a:extLst>
            </p:cNvPr>
            <p:cNvGrpSpPr/>
            <p:nvPr/>
          </p:nvGrpSpPr>
          <p:grpSpPr>
            <a:xfrm rot="17331749">
              <a:off x="8076387" y="1036001"/>
              <a:ext cx="1511929" cy="336961"/>
              <a:chOff x="10316749" y="6254340"/>
              <a:chExt cx="1511929" cy="336961"/>
            </a:xfrm>
          </p:grpSpPr>
          <p:cxnSp>
            <p:nvCxnSpPr>
              <p:cNvPr id="65" name="Conector recto 64">
                <a:extLst>
                  <a:ext uri="{FF2B5EF4-FFF2-40B4-BE49-F238E27FC236}">
                    <a16:creationId xmlns:a16="http://schemas.microsoft.com/office/drawing/2014/main" id="{6F526B1E-B754-457B-8F8E-181C2043BCC5}"/>
                  </a:ext>
                </a:extLst>
              </p:cNvPr>
              <p:cNvCxnSpPr/>
              <p:nvPr/>
            </p:nvCxnSpPr>
            <p:spPr>
              <a:xfrm>
                <a:off x="10316749" y="6418907"/>
                <a:ext cx="1511929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6" name="Grupo 65">
                <a:extLst>
                  <a:ext uri="{FF2B5EF4-FFF2-40B4-BE49-F238E27FC236}">
                    <a16:creationId xmlns:a16="http://schemas.microsoft.com/office/drawing/2014/main" id="{B6D0B1B1-EFF7-44C7-9BD1-EFE952E48B88}"/>
                  </a:ext>
                </a:extLst>
              </p:cNvPr>
              <p:cNvGrpSpPr/>
              <p:nvPr/>
            </p:nvGrpSpPr>
            <p:grpSpPr>
              <a:xfrm>
                <a:off x="11339998" y="6259547"/>
                <a:ext cx="331754" cy="331754"/>
                <a:chOff x="10263929" y="5640421"/>
                <a:chExt cx="657377" cy="657377"/>
              </a:xfrm>
            </p:grpSpPr>
            <p:grpSp>
              <p:nvGrpSpPr>
                <p:cNvPr id="71" name="Grupo 70">
                  <a:extLst>
                    <a:ext uri="{FF2B5EF4-FFF2-40B4-BE49-F238E27FC236}">
                      <a16:creationId xmlns:a16="http://schemas.microsoft.com/office/drawing/2014/main" id="{3C54BDB9-6F9D-471D-9A95-064C94DE8E2E}"/>
                    </a:ext>
                  </a:extLst>
                </p:cNvPr>
                <p:cNvGrpSpPr/>
                <p:nvPr/>
              </p:nvGrpSpPr>
              <p:grpSpPr>
                <a:xfrm rot="10800000">
                  <a:off x="10263929" y="5640421"/>
                  <a:ext cx="657377" cy="657377"/>
                  <a:chOff x="4690986" y="782083"/>
                  <a:chExt cx="657377" cy="657377"/>
                </a:xfrm>
              </p:grpSpPr>
              <p:sp>
                <p:nvSpPr>
                  <p:cNvPr id="73" name="Elipse 72">
                    <a:extLst>
                      <a:ext uri="{FF2B5EF4-FFF2-40B4-BE49-F238E27FC236}">
                        <a16:creationId xmlns:a16="http://schemas.microsoft.com/office/drawing/2014/main" id="{E7681109-DE5B-41F3-A675-F743C0E8F3A3}"/>
                      </a:ext>
                    </a:extLst>
                  </p:cNvPr>
                  <p:cNvSpPr/>
                  <p:nvPr/>
                </p:nvSpPr>
                <p:spPr>
                  <a:xfrm>
                    <a:off x="4690986" y="782083"/>
                    <a:ext cx="657377" cy="657377"/>
                  </a:xfrm>
                  <a:prstGeom prst="ellipse">
                    <a:avLst/>
                  </a:prstGeom>
                  <a:solidFill>
                    <a:srgbClr val="342956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 dirty="0"/>
                  </a:p>
                </p:txBody>
              </p:sp>
              <p:sp>
                <p:nvSpPr>
                  <p:cNvPr id="74" name="Elipse 73">
                    <a:extLst>
                      <a:ext uri="{FF2B5EF4-FFF2-40B4-BE49-F238E27FC236}">
                        <a16:creationId xmlns:a16="http://schemas.microsoft.com/office/drawing/2014/main" id="{F312B143-6BD8-44AC-BB16-5D8CDD9B3F64}"/>
                      </a:ext>
                    </a:extLst>
                  </p:cNvPr>
                  <p:cNvSpPr/>
                  <p:nvPr/>
                </p:nvSpPr>
                <p:spPr>
                  <a:xfrm>
                    <a:off x="4767187" y="858283"/>
                    <a:ext cx="504977" cy="50497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 dirty="0"/>
                  </a:p>
                </p:txBody>
              </p:sp>
            </p:grpSp>
            <p:sp>
              <p:nvSpPr>
                <p:cNvPr id="72" name="Elipse 71">
                  <a:extLst>
                    <a:ext uri="{FF2B5EF4-FFF2-40B4-BE49-F238E27FC236}">
                      <a16:creationId xmlns:a16="http://schemas.microsoft.com/office/drawing/2014/main" id="{F7733285-CE82-47F4-AB2A-4E5A776D8F7D}"/>
                    </a:ext>
                  </a:extLst>
                </p:cNvPr>
                <p:cNvSpPr/>
                <p:nvPr/>
              </p:nvSpPr>
              <p:spPr>
                <a:xfrm rot="10800000">
                  <a:off x="10452241" y="5820079"/>
                  <a:ext cx="293080" cy="293080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grpSp>
            <p:nvGrpSpPr>
              <p:cNvPr id="67" name="Grupo 66">
                <a:extLst>
                  <a:ext uri="{FF2B5EF4-FFF2-40B4-BE49-F238E27FC236}">
                    <a16:creationId xmlns:a16="http://schemas.microsoft.com/office/drawing/2014/main" id="{02C7216A-B25B-4E1F-A15E-589333987577}"/>
                  </a:ext>
                </a:extLst>
              </p:cNvPr>
              <p:cNvGrpSpPr/>
              <p:nvPr/>
            </p:nvGrpSpPr>
            <p:grpSpPr>
              <a:xfrm rot="10800000">
                <a:off x="10542878" y="6254340"/>
                <a:ext cx="331754" cy="331754"/>
                <a:chOff x="4690986" y="782083"/>
                <a:chExt cx="657377" cy="657377"/>
              </a:xfrm>
            </p:grpSpPr>
            <p:sp>
              <p:nvSpPr>
                <p:cNvPr id="69" name="Elipse 68">
                  <a:extLst>
                    <a:ext uri="{FF2B5EF4-FFF2-40B4-BE49-F238E27FC236}">
                      <a16:creationId xmlns:a16="http://schemas.microsoft.com/office/drawing/2014/main" id="{4F57EA74-F5C7-4A1E-ACDF-E4082FAD9E86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70" name="Elipse 69">
                  <a:extLst>
                    <a:ext uri="{FF2B5EF4-FFF2-40B4-BE49-F238E27FC236}">
                      <a16:creationId xmlns:a16="http://schemas.microsoft.com/office/drawing/2014/main" id="{8DCCB5CD-607C-4F08-87A4-52AEEF2B2D00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sp>
            <p:nvSpPr>
              <p:cNvPr id="68" name="Elipse 67">
                <a:extLst>
                  <a:ext uri="{FF2B5EF4-FFF2-40B4-BE49-F238E27FC236}">
                    <a16:creationId xmlns:a16="http://schemas.microsoft.com/office/drawing/2014/main" id="{CB41B0DD-3E2F-45A3-8CCC-9DE1F7360D64}"/>
                  </a:ext>
                </a:extLst>
              </p:cNvPr>
              <p:cNvSpPr/>
              <p:nvPr/>
            </p:nvSpPr>
            <p:spPr>
              <a:xfrm rot="10800000">
                <a:off x="10941438" y="6254340"/>
                <a:ext cx="331754" cy="331754"/>
              </a:xfrm>
              <a:prstGeom prst="ellipse">
                <a:avLst/>
              </a:prstGeom>
              <a:solidFill>
                <a:srgbClr val="F7AC3B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</p:grpSp>
      <p:sp>
        <p:nvSpPr>
          <p:cNvPr id="75" name="Título 3">
            <a:extLst>
              <a:ext uri="{FF2B5EF4-FFF2-40B4-BE49-F238E27FC236}">
                <a16:creationId xmlns:a16="http://schemas.microsoft.com/office/drawing/2014/main" id="{76D1881F-268B-4B08-94D4-93A3171E4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0470" y="1292272"/>
            <a:ext cx="6996702" cy="553998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 dirty="0" err="1"/>
              <a:t>Credits</a:t>
            </a:r>
            <a:endParaRPr lang="es-CO" dirty="0"/>
          </a:p>
        </p:txBody>
      </p:sp>
      <p:sp>
        <p:nvSpPr>
          <p:cNvPr id="76" name="Marcador de texto 19">
            <a:extLst>
              <a:ext uri="{FF2B5EF4-FFF2-40B4-BE49-F238E27FC236}">
                <a16:creationId xmlns:a16="http://schemas.microsoft.com/office/drawing/2014/main" id="{EDE2901B-652E-4457-877F-FE66417573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0470" y="2195583"/>
            <a:ext cx="4552950" cy="318121"/>
          </a:xfrm>
          <a:prstGeom prst="rect">
            <a:avLst/>
          </a:prstGeom>
        </p:spPr>
        <p:txBody>
          <a:bodyPr/>
          <a:lstStyle>
            <a:lvl1pPr algn="l">
              <a:defRPr sz="1800" i="1">
                <a:solidFill>
                  <a:schemeClr val="accent1"/>
                </a:solidFill>
                <a:latin typeface="Ancizar Sans Light" panose="020B0502040300000003" pitchFamily="34" charset="0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CO" dirty="0"/>
              <a:t>Role</a:t>
            </a:r>
          </a:p>
        </p:txBody>
      </p:sp>
      <p:sp>
        <p:nvSpPr>
          <p:cNvPr id="77" name="Marcador de texto 19">
            <a:extLst>
              <a:ext uri="{FF2B5EF4-FFF2-40B4-BE49-F238E27FC236}">
                <a16:creationId xmlns:a16="http://schemas.microsoft.com/office/drawing/2014/main" id="{B293DBE9-6348-4710-94BA-85EFC63811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70470" y="2596899"/>
            <a:ext cx="4552950" cy="318121"/>
          </a:xfrm>
          <a:prstGeom prst="rect">
            <a:avLst/>
          </a:prstGeom>
        </p:spPr>
        <p:txBody>
          <a:bodyPr/>
          <a:lstStyle>
            <a:lvl1pPr algn="l">
              <a:defRPr sz="1800" b="1" i="0">
                <a:solidFill>
                  <a:schemeClr val="bg1"/>
                </a:solidFill>
                <a:latin typeface="+mn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CO" dirty="0" err="1"/>
              <a:t>Name</a:t>
            </a:r>
            <a:endParaRPr lang="es-CO" dirty="0"/>
          </a:p>
        </p:txBody>
      </p:sp>
      <p:sp>
        <p:nvSpPr>
          <p:cNvPr id="78" name="Marcador de texto 19">
            <a:extLst>
              <a:ext uri="{FF2B5EF4-FFF2-40B4-BE49-F238E27FC236}">
                <a16:creationId xmlns:a16="http://schemas.microsoft.com/office/drawing/2014/main" id="{AC63841B-53A6-4A04-BD10-DDAB2BAFFD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0470" y="3191335"/>
            <a:ext cx="4552950" cy="318121"/>
          </a:xfrm>
          <a:prstGeom prst="rect">
            <a:avLst/>
          </a:prstGeom>
        </p:spPr>
        <p:txBody>
          <a:bodyPr/>
          <a:lstStyle>
            <a:lvl1pPr algn="l">
              <a:defRPr sz="1800" i="1">
                <a:solidFill>
                  <a:schemeClr val="accent1"/>
                </a:solidFill>
                <a:latin typeface="Ancizar Sans Light" panose="020B0502040300000003" pitchFamily="34" charset="0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CO" dirty="0"/>
              <a:t>Role</a:t>
            </a:r>
          </a:p>
        </p:txBody>
      </p:sp>
      <p:sp>
        <p:nvSpPr>
          <p:cNvPr id="79" name="Marcador de texto 19">
            <a:extLst>
              <a:ext uri="{FF2B5EF4-FFF2-40B4-BE49-F238E27FC236}">
                <a16:creationId xmlns:a16="http://schemas.microsoft.com/office/drawing/2014/main" id="{0BA8DE18-CE54-414C-9BDC-A99C2DD9B0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0470" y="3592651"/>
            <a:ext cx="4552950" cy="318121"/>
          </a:xfrm>
          <a:prstGeom prst="rect">
            <a:avLst/>
          </a:prstGeom>
        </p:spPr>
        <p:txBody>
          <a:bodyPr/>
          <a:lstStyle>
            <a:lvl1pPr algn="l">
              <a:defRPr sz="1800" b="1" i="0">
                <a:solidFill>
                  <a:schemeClr val="bg1"/>
                </a:solidFill>
                <a:latin typeface="+mn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CO" dirty="0" err="1"/>
              <a:t>Name</a:t>
            </a:r>
            <a:endParaRPr lang="es-CO" dirty="0"/>
          </a:p>
        </p:txBody>
      </p:sp>
      <p:sp>
        <p:nvSpPr>
          <p:cNvPr id="80" name="Marcador de texto 19">
            <a:extLst>
              <a:ext uri="{FF2B5EF4-FFF2-40B4-BE49-F238E27FC236}">
                <a16:creationId xmlns:a16="http://schemas.microsoft.com/office/drawing/2014/main" id="{58E379C0-CB6F-4EAA-879B-19B037A022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0470" y="4187087"/>
            <a:ext cx="4552950" cy="318121"/>
          </a:xfrm>
          <a:prstGeom prst="rect">
            <a:avLst/>
          </a:prstGeom>
        </p:spPr>
        <p:txBody>
          <a:bodyPr/>
          <a:lstStyle>
            <a:lvl1pPr algn="l">
              <a:defRPr sz="1800" i="1">
                <a:solidFill>
                  <a:schemeClr val="accent1"/>
                </a:solidFill>
                <a:latin typeface="Ancizar Sans Light" panose="020B0502040300000003" pitchFamily="34" charset="0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CO" dirty="0"/>
              <a:t>Role</a:t>
            </a:r>
          </a:p>
        </p:txBody>
      </p:sp>
      <p:sp>
        <p:nvSpPr>
          <p:cNvPr id="81" name="Marcador de texto 19">
            <a:extLst>
              <a:ext uri="{FF2B5EF4-FFF2-40B4-BE49-F238E27FC236}">
                <a16:creationId xmlns:a16="http://schemas.microsoft.com/office/drawing/2014/main" id="{BB62F29C-4B02-4BE1-AD19-DBE61392C5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52231" y="4588403"/>
            <a:ext cx="4552950" cy="318121"/>
          </a:xfrm>
          <a:prstGeom prst="rect">
            <a:avLst/>
          </a:prstGeom>
        </p:spPr>
        <p:txBody>
          <a:bodyPr/>
          <a:lstStyle>
            <a:lvl1pPr algn="l">
              <a:defRPr sz="1800" b="1" i="0">
                <a:solidFill>
                  <a:schemeClr val="bg1"/>
                </a:solidFill>
                <a:latin typeface="+mn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CO" dirty="0" err="1"/>
              <a:t>Name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24016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73;p1">
            <a:extLst>
              <a:ext uri="{FF2B5EF4-FFF2-40B4-BE49-F238E27FC236}">
                <a16:creationId xmlns:a16="http://schemas.microsoft.com/office/drawing/2014/main" id="{5778F5B6-6527-4083-AF67-B320AE2409E7}"/>
              </a:ext>
            </a:extLst>
          </p:cNvPr>
          <p:cNvSpPr/>
          <p:nvPr userDrawn="1"/>
        </p:nvSpPr>
        <p:spPr>
          <a:xfrm>
            <a:off x="2184671" y="0"/>
            <a:ext cx="10007328" cy="6858000"/>
          </a:xfrm>
          <a:custGeom>
            <a:avLst/>
            <a:gdLst>
              <a:gd name="connsiteX0" fmla="*/ 8427491 w 8427491"/>
              <a:gd name="connsiteY0" fmla="*/ 0 h 6858000"/>
              <a:gd name="connsiteX1" fmla="*/ 0 w 8427491"/>
              <a:gd name="connsiteY1" fmla="*/ 0 h 6858000"/>
              <a:gd name="connsiteX2" fmla="*/ 2023349 w 8427491"/>
              <a:gd name="connsiteY2" fmla="*/ 6848946 h 6858000"/>
              <a:gd name="connsiteX3" fmla="*/ 8427491 w 8427491"/>
              <a:gd name="connsiteY3" fmla="*/ 6858000 h 6858000"/>
              <a:gd name="connsiteX4" fmla="*/ 8427491 w 8427491"/>
              <a:gd name="connsiteY4" fmla="*/ 0 h 6858000"/>
              <a:gd name="connsiteX0" fmla="*/ 8427491 w 8427491"/>
              <a:gd name="connsiteY0" fmla="*/ 0 h 6858000"/>
              <a:gd name="connsiteX1" fmla="*/ 0 w 8427491"/>
              <a:gd name="connsiteY1" fmla="*/ 0 h 6858000"/>
              <a:gd name="connsiteX2" fmla="*/ 2008101 w 8427491"/>
              <a:gd name="connsiteY2" fmla="*/ 6857999 h 6858000"/>
              <a:gd name="connsiteX3" fmla="*/ 8427491 w 8427491"/>
              <a:gd name="connsiteY3" fmla="*/ 6858000 h 6858000"/>
              <a:gd name="connsiteX4" fmla="*/ 8427491 w 842749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27491" h="6858000" extrusionOk="0">
                <a:moveTo>
                  <a:pt x="8427491" y="0"/>
                </a:moveTo>
                <a:lnTo>
                  <a:pt x="0" y="0"/>
                </a:lnTo>
                <a:lnTo>
                  <a:pt x="2008101" y="6857999"/>
                </a:lnTo>
                <a:lnTo>
                  <a:pt x="8427491" y="6858000"/>
                </a:lnTo>
                <a:lnTo>
                  <a:pt x="8427491" y="0"/>
                </a:lnTo>
                <a:close/>
              </a:path>
            </a:pathLst>
          </a:custGeom>
          <a:solidFill>
            <a:srgbClr val="1F193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 dirty="0">
              <a:blipFill>
                <a:blip r:embed="rId2"/>
                <a:tile tx="0" ty="0" sx="100000" sy="100000" flip="none" algn="tl"/>
              </a:blip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77;p1">
            <a:extLst>
              <a:ext uri="{FF2B5EF4-FFF2-40B4-BE49-F238E27FC236}">
                <a16:creationId xmlns:a16="http://schemas.microsoft.com/office/drawing/2014/main" id="{0D2348F3-B400-480B-8BEA-2A4EECE99521}"/>
              </a:ext>
            </a:extLst>
          </p:cNvPr>
          <p:cNvSpPr/>
          <p:nvPr userDrawn="1"/>
        </p:nvSpPr>
        <p:spPr>
          <a:xfrm>
            <a:off x="4044862" y="6196181"/>
            <a:ext cx="3064167" cy="0"/>
          </a:xfrm>
          <a:custGeom>
            <a:avLst/>
            <a:gdLst/>
            <a:ahLst/>
            <a:cxnLst/>
            <a:rect l="l" t="t" r="r" b="b"/>
            <a:pathLst>
              <a:path w="2947034" h="120000" extrusionOk="0">
                <a:moveTo>
                  <a:pt x="2946793" y="0"/>
                </a:move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79;p1">
            <a:extLst>
              <a:ext uri="{FF2B5EF4-FFF2-40B4-BE49-F238E27FC236}">
                <a16:creationId xmlns:a16="http://schemas.microsoft.com/office/drawing/2014/main" id="{07844988-63FD-46D1-A2E5-8C0AC19977F3}"/>
              </a:ext>
            </a:extLst>
          </p:cNvPr>
          <p:cNvSpPr/>
          <p:nvPr userDrawn="1"/>
        </p:nvSpPr>
        <p:spPr>
          <a:xfrm>
            <a:off x="2188325" y="787589"/>
            <a:ext cx="2343187" cy="0"/>
          </a:xfrm>
          <a:custGeom>
            <a:avLst/>
            <a:gdLst/>
            <a:ahLst/>
            <a:cxnLst/>
            <a:rect l="l" t="t" r="r" b="b"/>
            <a:pathLst>
              <a:path w="2253615" h="120000" extrusionOk="0">
                <a:moveTo>
                  <a:pt x="0" y="0"/>
                </a:moveTo>
                <a:lnTo>
                  <a:pt x="2253361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80;p1">
            <a:extLst>
              <a:ext uri="{FF2B5EF4-FFF2-40B4-BE49-F238E27FC236}">
                <a16:creationId xmlns:a16="http://schemas.microsoft.com/office/drawing/2014/main" id="{DF344D37-4B36-4070-9E42-9C7B789C09A0}"/>
              </a:ext>
            </a:extLst>
          </p:cNvPr>
          <p:cNvSpPr/>
          <p:nvPr userDrawn="1"/>
        </p:nvSpPr>
        <p:spPr>
          <a:xfrm>
            <a:off x="10285084" y="783897"/>
            <a:ext cx="1309913" cy="0"/>
          </a:xfrm>
          <a:custGeom>
            <a:avLst/>
            <a:gdLst/>
            <a:ahLst/>
            <a:cxnLst/>
            <a:rect l="l" t="t" r="r" b="b"/>
            <a:pathLst>
              <a:path w="1259840" h="120000" extrusionOk="0">
                <a:moveTo>
                  <a:pt x="1259331" y="0"/>
                </a:move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81;p1">
            <a:extLst>
              <a:ext uri="{FF2B5EF4-FFF2-40B4-BE49-F238E27FC236}">
                <a16:creationId xmlns:a16="http://schemas.microsoft.com/office/drawing/2014/main" id="{D90C44BF-39EA-494F-B824-5B23991F1AB6}"/>
              </a:ext>
            </a:extLst>
          </p:cNvPr>
          <p:cNvSpPr/>
          <p:nvPr userDrawn="1"/>
        </p:nvSpPr>
        <p:spPr>
          <a:xfrm>
            <a:off x="11388415" y="600280"/>
            <a:ext cx="0" cy="1208405"/>
          </a:xfrm>
          <a:custGeom>
            <a:avLst/>
            <a:gdLst/>
            <a:ahLst/>
            <a:cxnLst/>
            <a:rect l="l" t="t" r="r" b="b"/>
            <a:pathLst>
              <a:path w="120000" h="1208405" extrusionOk="0">
                <a:moveTo>
                  <a:pt x="0" y="0"/>
                </a:moveTo>
                <a:lnTo>
                  <a:pt x="0" y="1208252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AutoShape 4" descr="Ten Types of Computer Networks: An Easy A-Z Guide - Thrive">
            <a:extLst>
              <a:ext uri="{FF2B5EF4-FFF2-40B4-BE49-F238E27FC236}">
                <a16:creationId xmlns:a16="http://schemas.microsoft.com/office/drawing/2014/main" id="{AB89D50A-A93E-47C8-BFCD-2C940020EAF3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5943872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grpSp>
        <p:nvGrpSpPr>
          <p:cNvPr id="44" name="Grupo 43">
            <a:extLst>
              <a:ext uri="{FF2B5EF4-FFF2-40B4-BE49-F238E27FC236}">
                <a16:creationId xmlns:a16="http://schemas.microsoft.com/office/drawing/2014/main" id="{8968DE27-B270-4A73-A599-6410C4EF0BC0}"/>
              </a:ext>
            </a:extLst>
          </p:cNvPr>
          <p:cNvGrpSpPr/>
          <p:nvPr userDrawn="1"/>
        </p:nvGrpSpPr>
        <p:grpSpPr>
          <a:xfrm rot="4268251" flipH="1">
            <a:off x="3454947" y="5655043"/>
            <a:ext cx="1511929" cy="336961"/>
            <a:chOff x="10316749" y="6254340"/>
            <a:chExt cx="1511929" cy="336961"/>
          </a:xfrm>
        </p:grpSpPr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78406294-1C06-47B4-95BE-F41871B06309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upo 45">
              <a:extLst>
                <a:ext uri="{FF2B5EF4-FFF2-40B4-BE49-F238E27FC236}">
                  <a16:creationId xmlns:a16="http://schemas.microsoft.com/office/drawing/2014/main" id="{F7414367-8EC4-45C9-B9E1-3B729B5072B0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51" name="Grupo 50">
                <a:extLst>
                  <a:ext uri="{FF2B5EF4-FFF2-40B4-BE49-F238E27FC236}">
                    <a16:creationId xmlns:a16="http://schemas.microsoft.com/office/drawing/2014/main" id="{37B2D55E-1C3B-4341-BC4F-89A8FA5CD4CE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53" name="Elipse 52">
                  <a:extLst>
                    <a:ext uri="{FF2B5EF4-FFF2-40B4-BE49-F238E27FC236}">
                      <a16:creationId xmlns:a16="http://schemas.microsoft.com/office/drawing/2014/main" id="{1686EF5A-7502-472A-8E18-B46AD0EFE96A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54" name="Elipse 53">
                  <a:extLst>
                    <a:ext uri="{FF2B5EF4-FFF2-40B4-BE49-F238E27FC236}">
                      <a16:creationId xmlns:a16="http://schemas.microsoft.com/office/drawing/2014/main" id="{4B7A0585-2857-4B5E-930E-86FA06746268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sp>
            <p:nvSpPr>
              <p:cNvPr id="52" name="Elipse 51">
                <a:extLst>
                  <a:ext uri="{FF2B5EF4-FFF2-40B4-BE49-F238E27FC236}">
                    <a16:creationId xmlns:a16="http://schemas.microsoft.com/office/drawing/2014/main" id="{05D070A9-35B9-4F88-8A13-DADFE3DEBAF5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3429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grpSp>
          <p:nvGrpSpPr>
            <p:cNvPr id="47" name="Grupo 46">
              <a:extLst>
                <a:ext uri="{FF2B5EF4-FFF2-40B4-BE49-F238E27FC236}">
                  <a16:creationId xmlns:a16="http://schemas.microsoft.com/office/drawing/2014/main" id="{B2D46730-81BC-462B-B6FB-071DAEAA00A8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49" name="Elipse 48">
                <a:extLst>
                  <a:ext uri="{FF2B5EF4-FFF2-40B4-BE49-F238E27FC236}">
                    <a16:creationId xmlns:a16="http://schemas.microsoft.com/office/drawing/2014/main" id="{65D0C606-031F-4427-9D31-15F3AB91F13D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50" name="Elipse 49">
                <a:extLst>
                  <a:ext uri="{FF2B5EF4-FFF2-40B4-BE49-F238E27FC236}">
                    <a16:creationId xmlns:a16="http://schemas.microsoft.com/office/drawing/2014/main" id="{3FE9D4C1-FFD4-484C-81B2-F44D889A0315}"/>
                  </a:ext>
                </a:extLst>
              </p:cNvPr>
              <p:cNvSpPr/>
              <p:nvPr/>
            </p:nvSpPr>
            <p:spPr>
              <a:xfrm>
                <a:off x="4767187" y="858283"/>
                <a:ext cx="504977" cy="5049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3058221C-28AE-4AA8-BEE5-6E4BB42585D7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10CB65C7-C661-469A-8634-F286220EA6B7}"/>
              </a:ext>
            </a:extLst>
          </p:cNvPr>
          <p:cNvGrpSpPr/>
          <p:nvPr userDrawn="1"/>
        </p:nvGrpSpPr>
        <p:grpSpPr>
          <a:xfrm rot="4268251" flipH="1">
            <a:off x="2603956" y="1036001"/>
            <a:ext cx="1511929" cy="336961"/>
            <a:chOff x="10316749" y="6254340"/>
            <a:chExt cx="1511929" cy="336961"/>
          </a:xfrm>
        </p:grpSpPr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EF1D37F4-ECB5-420C-8787-F3DA49B3EBDB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upo 56">
              <a:extLst>
                <a:ext uri="{FF2B5EF4-FFF2-40B4-BE49-F238E27FC236}">
                  <a16:creationId xmlns:a16="http://schemas.microsoft.com/office/drawing/2014/main" id="{976300C9-6137-4617-A6C4-BD4BD42B4CE6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62" name="Grupo 61">
                <a:extLst>
                  <a:ext uri="{FF2B5EF4-FFF2-40B4-BE49-F238E27FC236}">
                    <a16:creationId xmlns:a16="http://schemas.microsoft.com/office/drawing/2014/main" id="{909A9345-11FF-4B32-8B2A-85CF6479BAF7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64" name="Elipse 63">
                  <a:extLst>
                    <a:ext uri="{FF2B5EF4-FFF2-40B4-BE49-F238E27FC236}">
                      <a16:creationId xmlns:a16="http://schemas.microsoft.com/office/drawing/2014/main" id="{378428BC-60F4-409E-9FEC-6F2A2D0E8D2D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65" name="Elipse 64">
                  <a:extLst>
                    <a:ext uri="{FF2B5EF4-FFF2-40B4-BE49-F238E27FC236}">
                      <a16:creationId xmlns:a16="http://schemas.microsoft.com/office/drawing/2014/main" id="{E49CB69A-824A-4F48-9DE1-A5739C803311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sp>
            <p:nvSpPr>
              <p:cNvPr id="63" name="Elipse 62">
                <a:extLst>
                  <a:ext uri="{FF2B5EF4-FFF2-40B4-BE49-F238E27FC236}">
                    <a16:creationId xmlns:a16="http://schemas.microsoft.com/office/drawing/2014/main" id="{C749430D-77E8-49A3-99F0-65DC17B89E8D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3429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grpSp>
          <p:nvGrpSpPr>
            <p:cNvPr id="58" name="Grupo 57">
              <a:extLst>
                <a:ext uri="{FF2B5EF4-FFF2-40B4-BE49-F238E27FC236}">
                  <a16:creationId xmlns:a16="http://schemas.microsoft.com/office/drawing/2014/main" id="{DEFAC9D1-F90F-4D78-9F6F-F02C820E8E84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60" name="Elipse 59">
                <a:extLst>
                  <a:ext uri="{FF2B5EF4-FFF2-40B4-BE49-F238E27FC236}">
                    <a16:creationId xmlns:a16="http://schemas.microsoft.com/office/drawing/2014/main" id="{B6BDF6F9-E87D-4585-91D4-4C87EA10EA91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26AAF4EA-B582-4B7D-A738-4332F0F68BFD}"/>
                  </a:ext>
                </a:extLst>
              </p:cNvPr>
              <p:cNvSpPr/>
              <p:nvPr/>
            </p:nvSpPr>
            <p:spPr>
              <a:xfrm>
                <a:off x="4767187" y="858283"/>
                <a:ext cx="504977" cy="5049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D5CAE366-1CD1-4947-A1B4-76CE859EE85F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pic>
        <p:nvPicPr>
          <p:cNvPr id="66" name="Imagen 65">
            <a:extLst>
              <a:ext uri="{FF2B5EF4-FFF2-40B4-BE49-F238E27FC236}">
                <a16:creationId xmlns:a16="http://schemas.microsoft.com/office/drawing/2014/main" id="{C45FC7DC-D1C4-4CFF-946F-C7BDEF4E132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127193" y="5871073"/>
            <a:ext cx="3282295" cy="592044"/>
          </a:xfrm>
          <a:prstGeom prst="rect">
            <a:avLst/>
          </a:prstGeom>
        </p:spPr>
      </p:pic>
      <p:sp>
        <p:nvSpPr>
          <p:cNvPr id="67" name="Título 3">
            <a:extLst>
              <a:ext uri="{FF2B5EF4-FFF2-40B4-BE49-F238E27FC236}">
                <a16:creationId xmlns:a16="http://schemas.microsoft.com/office/drawing/2014/main" id="{D35597E5-066D-4EB2-A9CA-C7AD7F0AA6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2786" y="3140079"/>
            <a:ext cx="6996702" cy="553998"/>
          </a:xfrm>
          <a:prstGeom prst="rect">
            <a:avLst/>
          </a:prstGeom>
        </p:spPr>
        <p:txBody>
          <a:bodyPr/>
          <a:lstStyle>
            <a:lvl1pPr algn="ctr"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CO" dirty="0"/>
          </a:p>
        </p:txBody>
      </p:sp>
      <p:sp>
        <p:nvSpPr>
          <p:cNvPr id="68" name="Subtítulo 2">
            <a:extLst>
              <a:ext uri="{FF2B5EF4-FFF2-40B4-BE49-F238E27FC236}">
                <a16:creationId xmlns:a16="http://schemas.microsoft.com/office/drawing/2014/main" id="{2FEA434F-D9B7-4850-B384-CE063CA3D1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12786" y="2199283"/>
            <a:ext cx="6975628" cy="8309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#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44971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Marcador de posición de imagen 2">
            <a:extLst>
              <a:ext uri="{FF2B5EF4-FFF2-40B4-BE49-F238E27FC236}">
                <a16:creationId xmlns:a16="http://schemas.microsoft.com/office/drawing/2014/main" id="{BE30A62A-53B6-42B1-A7DA-F251F4DB7A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34" name="Google Shape;73;p1">
            <a:extLst>
              <a:ext uri="{FF2B5EF4-FFF2-40B4-BE49-F238E27FC236}">
                <a16:creationId xmlns:a16="http://schemas.microsoft.com/office/drawing/2014/main" id="{8F51669C-97F0-4F65-B995-2A7203954271}"/>
              </a:ext>
            </a:extLst>
          </p:cNvPr>
          <p:cNvSpPr/>
          <p:nvPr userDrawn="1"/>
        </p:nvSpPr>
        <p:spPr>
          <a:xfrm>
            <a:off x="2184671" y="0"/>
            <a:ext cx="10007328" cy="6858000"/>
          </a:xfrm>
          <a:custGeom>
            <a:avLst/>
            <a:gdLst>
              <a:gd name="connsiteX0" fmla="*/ 8427491 w 8427491"/>
              <a:gd name="connsiteY0" fmla="*/ 0 h 6858000"/>
              <a:gd name="connsiteX1" fmla="*/ 0 w 8427491"/>
              <a:gd name="connsiteY1" fmla="*/ 0 h 6858000"/>
              <a:gd name="connsiteX2" fmla="*/ 2023349 w 8427491"/>
              <a:gd name="connsiteY2" fmla="*/ 6848946 h 6858000"/>
              <a:gd name="connsiteX3" fmla="*/ 8427491 w 8427491"/>
              <a:gd name="connsiteY3" fmla="*/ 6858000 h 6858000"/>
              <a:gd name="connsiteX4" fmla="*/ 8427491 w 8427491"/>
              <a:gd name="connsiteY4" fmla="*/ 0 h 6858000"/>
              <a:gd name="connsiteX0" fmla="*/ 8427491 w 8427491"/>
              <a:gd name="connsiteY0" fmla="*/ 0 h 6858000"/>
              <a:gd name="connsiteX1" fmla="*/ 0 w 8427491"/>
              <a:gd name="connsiteY1" fmla="*/ 0 h 6858000"/>
              <a:gd name="connsiteX2" fmla="*/ 2008101 w 8427491"/>
              <a:gd name="connsiteY2" fmla="*/ 6857999 h 6858000"/>
              <a:gd name="connsiteX3" fmla="*/ 8427491 w 8427491"/>
              <a:gd name="connsiteY3" fmla="*/ 6858000 h 6858000"/>
              <a:gd name="connsiteX4" fmla="*/ 8427491 w 842749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27491" h="6858000" extrusionOk="0">
                <a:moveTo>
                  <a:pt x="8427491" y="0"/>
                </a:moveTo>
                <a:lnTo>
                  <a:pt x="0" y="0"/>
                </a:lnTo>
                <a:lnTo>
                  <a:pt x="2008101" y="6857999"/>
                </a:lnTo>
                <a:lnTo>
                  <a:pt x="8427491" y="6858000"/>
                </a:lnTo>
                <a:lnTo>
                  <a:pt x="8427491" y="0"/>
                </a:lnTo>
                <a:close/>
              </a:path>
            </a:pathLst>
          </a:custGeom>
          <a:solidFill>
            <a:srgbClr val="1F1934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 dirty="0">
              <a:blipFill>
                <a:blip r:embed="rId2"/>
                <a:tile tx="0" ty="0" sx="100000" sy="100000" flip="none" algn="tl"/>
              </a:blip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77;p1">
            <a:extLst>
              <a:ext uri="{FF2B5EF4-FFF2-40B4-BE49-F238E27FC236}">
                <a16:creationId xmlns:a16="http://schemas.microsoft.com/office/drawing/2014/main" id="{C8BB05CC-60C5-431F-BDC4-0CAD91668BF2}"/>
              </a:ext>
            </a:extLst>
          </p:cNvPr>
          <p:cNvSpPr/>
          <p:nvPr userDrawn="1"/>
        </p:nvSpPr>
        <p:spPr>
          <a:xfrm>
            <a:off x="4044862" y="6196181"/>
            <a:ext cx="3064167" cy="0"/>
          </a:xfrm>
          <a:custGeom>
            <a:avLst/>
            <a:gdLst/>
            <a:ahLst/>
            <a:cxnLst/>
            <a:rect l="l" t="t" r="r" b="b"/>
            <a:pathLst>
              <a:path w="2947034" h="120000" extrusionOk="0">
                <a:moveTo>
                  <a:pt x="2946793" y="0"/>
                </a:move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79;p1">
            <a:extLst>
              <a:ext uri="{FF2B5EF4-FFF2-40B4-BE49-F238E27FC236}">
                <a16:creationId xmlns:a16="http://schemas.microsoft.com/office/drawing/2014/main" id="{F30C77C7-8676-4AFE-B493-0DABCA1DA6C9}"/>
              </a:ext>
            </a:extLst>
          </p:cNvPr>
          <p:cNvSpPr/>
          <p:nvPr userDrawn="1"/>
        </p:nvSpPr>
        <p:spPr>
          <a:xfrm>
            <a:off x="2188325" y="787589"/>
            <a:ext cx="2343187" cy="0"/>
          </a:xfrm>
          <a:custGeom>
            <a:avLst/>
            <a:gdLst/>
            <a:ahLst/>
            <a:cxnLst/>
            <a:rect l="l" t="t" r="r" b="b"/>
            <a:pathLst>
              <a:path w="2253615" h="120000" extrusionOk="0">
                <a:moveTo>
                  <a:pt x="0" y="0"/>
                </a:moveTo>
                <a:lnTo>
                  <a:pt x="2253361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80;p1">
            <a:extLst>
              <a:ext uri="{FF2B5EF4-FFF2-40B4-BE49-F238E27FC236}">
                <a16:creationId xmlns:a16="http://schemas.microsoft.com/office/drawing/2014/main" id="{7142FDED-5097-42D4-9194-54DE30569F4E}"/>
              </a:ext>
            </a:extLst>
          </p:cNvPr>
          <p:cNvSpPr/>
          <p:nvPr userDrawn="1"/>
        </p:nvSpPr>
        <p:spPr>
          <a:xfrm>
            <a:off x="10285084" y="783897"/>
            <a:ext cx="1309913" cy="0"/>
          </a:xfrm>
          <a:custGeom>
            <a:avLst/>
            <a:gdLst/>
            <a:ahLst/>
            <a:cxnLst/>
            <a:rect l="l" t="t" r="r" b="b"/>
            <a:pathLst>
              <a:path w="1259840" h="120000" extrusionOk="0">
                <a:moveTo>
                  <a:pt x="1259331" y="0"/>
                </a:move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81;p1">
            <a:extLst>
              <a:ext uri="{FF2B5EF4-FFF2-40B4-BE49-F238E27FC236}">
                <a16:creationId xmlns:a16="http://schemas.microsoft.com/office/drawing/2014/main" id="{6FB37FC1-7276-46DB-8A6F-EA1CF744B0B0}"/>
              </a:ext>
            </a:extLst>
          </p:cNvPr>
          <p:cNvSpPr/>
          <p:nvPr userDrawn="1"/>
        </p:nvSpPr>
        <p:spPr>
          <a:xfrm>
            <a:off x="11388415" y="600280"/>
            <a:ext cx="0" cy="1208405"/>
          </a:xfrm>
          <a:custGeom>
            <a:avLst/>
            <a:gdLst/>
            <a:ahLst/>
            <a:cxnLst/>
            <a:rect l="l" t="t" r="r" b="b"/>
            <a:pathLst>
              <a:path w="120000" h="1208405" extrusionOk="0">
                <a:moveTo>
                  <a:pt x="0" y="0"/>
                </a:moveTo>
                <a:lnTo>
                  <a:pt x="0" y="1208252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AutoShape 4" descr="Ten Types of Computer Networks: An Easy A-Z Guide - Thrive">
            <a:extLst>
              <a:ext uri="{FF2B5EF4-FFF2-40B4-BE49-F238E27FC236}">
                <a16:creationId xmlns:a16="http://schemas.microsoft.com/office/drawing/2014/main" id="{67D294E4-E037-48C6-827A-15DD43669059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5943872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grpSp>
        <p:nvGrpSpPr>
          <p:cNvPr id="71" name="Grupo 70">
            <a:extLst>
              <a:ext uri="{FF2B5EF4-FFF2-40B4-BE49-F238E27FC236}">
                <a16:creationId xmlns:a16="http://schemas.microsoft.com/office/drawing/2014/main" id="{2D43011B-1128-43FF-98D5-18B4A6396B51}"/>
              </a:ext>
            </a:extLst>
          </p:cNvPr>
          <p:cNvGrpSpPr/>
          <p:nvPr userDrawn="1"/>
        </p:nvGrpSpPr>
        <p:grpSpPr>
          <a:xfrm rot="4268251" flipH="1">
            <a:off x="3454947" y="5655043"/>
            <a:ext cx="1511929" cy="336961"/>
            <a:chOff x="10316749" y="6254340"/>
            <a:chExt cx="1511929" cy="336961"/>
          </a:xfrm>
        </p:grpSpPr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D26CA9D9-97BF-4656-AE95-2E7E5D4471DE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upo 72">
              <a:extLst>
                <a:ext uri="{FF2B5EF4-FFF2-40B4-BE49-F238E27FC236}">
                  <a16:creationId xmlns:a16="http://schemas.microsoft.com/office/drawing/2014/main" id="{AE06BF7F-AAC8-4953-9D66-C30DC1A24922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78" name="Grupo 77">
                <a:extLst>
                  <a:ext uri="{FF2B5EF4-FFF2-40B4-BE49-F238E27FC236}">
                    <a16:creationId xmlns:a16="http://schemas.microsoft.com/office/drawing/2014/main" id="{9DFAFD30-59A2-4978-9FD9-40D32B0737FD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80" name="Elipse 79">
                  <a:extLst>
                    <a:ext uri="{FF2B5EF4-FFF2-40B4-BE49-F238E27FC236}">
                      <a16:creationId xmlns:a16="http://schemas.microsoft.com/office/drawing/2014/main" id="{ED89A834-4D10-401D-9C82-C7DAD3376B1B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81" name="Elipse 80">
                  <a:extLst>
                    <a:ext uri="{FF2B5EF4-FFF2-40B4-BE49-F238E27FC236}">
                      <a16:creationId xmlns:a16="http://schemas.microsoft.com/office/drawing/2014/main" id="{569B309D-040F-4D64-BDFE-82A00BDC3726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sp>
            <p:nvSpPr>
              <p:cNvPr id="79" name="Elipse 78">
                <a:extLst>
                  <a:ext uri="{FF2B5EF4-FFF2-40B4-BE49-F238E27FC236}">
                    <a16:creationId xmlns:a16="http://schemas.microsoft.com/office/drawing/2014/main" id="{D10AB573-EE18-4A98-A382-791D8658588E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3429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grpSp>
          <p:nvGrpSpPr>
            <p:cNvPr id="74" name="Grupo 73">
              <a:extLst>
                <a:ext uri="{FF2B5EF4-FFF2-40B4-BE49-F238E27FC236}">
                  <a16:creationId xmlns:a16="http://schemas.microsoft.com/office/drawing/2014/main" id="{61AE1727-028B-48A3-AE96-AD006983E964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76" name="Elipse 75">
                <a:extLst>
                  <a:ext uri="{FF2B5EF4-FFF2-40B4-BE49-F238E27FC236}">
                    <a16:creationId xmlns:a16="http://schemas.microsoft.com/office/drawing/2014/main" id="{129A2F90-D38F-43F2-9D0B-8289624097C5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77" name="Elipse 76">
                <a:extLst>
                  <a:ext uri="{FF2B5EF4-FFF2-40B4-BE49-F238E27FC236}">
                    <a16:creationId xmlns:a16="http://schemas.microsoft.com/office/drawing/2014/main" id="{9352CFBB-1BD8-4FCE-8B89-DA8F22D3BE6C}"/>
                  </a:ext>
                </a:extLst>
              </p:cNvPr>
              <p:cNvSpPr/>
              <p:nvPr/>
            </p:nvSpPr>
            <p:spPr>
              <a:xfrm>
                <a:off x="4767187" y="858283"/>
                <a:ext cx="504977" cy="5049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sp>
          <p:nvSpPr>
            <p:cNvPr id="75" name="Elipse 74">
              <a:extLst>
                <a:ext uri="{FF2B5EF4-FFF2-40B4-BE49-F238E27FC236}">
                  <a16:creationId xmlns:a16="http://schemas.microsoft.com/office/drawing/2014/main" id="{7EDDFB4B-1EC4-49C8-A424-44ECC7CA2B23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grpSp>
        <p:nvGrpSpPr>
          <p:cNvPr id="82" name="Grupo 81">
            <a:extLst>
              <a:ext uri="{FF2B5EF4-FFF2-40B4-BE49-F238E27FC236}">
                <a16:creationId xmlns:a16="http://schemas.microsoft.com/office/drawing/2014/main" id="{4541C799-958C-486E-96EE-A98CDC185F43}"/>
              </a:ext>
            </a:extLst>
          </p:cNvPr>
          <p:cNvGrpSpPr/>
          <p:nvPr userDrawn="1"/>
        </p:nvGrpSpPr>
        <p:grpSpPr>
          <a:xfrm rot="4268251" flipH="1">
            <a:off x="2603956" y="1036001"/>
            <a:ext cx="1511929" cy="336961"/>
            <a:chOff x="10316749" y="6254340"/>
            <a:chExt cx="1511929" cy="336961"/>
          </a:xfrm>
        </p:grpSpPr>
        <p:cxnSp>
          <p:nvCxnSpPr>
            <p:cNvPr id="83" name="Conector recto 82">
              <a:extLst>
                <a:ext uri="{FF2B5EF4-FFF2-40B4-BE49-F238E27FC236}">
                  <a16:creationId xmlns:a16="http://schemas.microsoft.com/office/drawing/2014/main" id="{540ABCE4-3BA6-429B-ADDC-6B3DAF98AF32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Grupo 83">
              <a:extLst>
                <a:ext uri="{FF2B5EF4-FFF2-40B4-BE49-F238E27FC236}">
                  <a16:creationId xmlns:a16="http://schemas.microsoft.com/office/drawing/2014/main" id="{ADC6A3EF-3E24-4DAE-B613-1B2B29C840A0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89" name="Grupo 88">
                <a:extLst>
                  <a:ext uri="{FF2B5EF4-FFF2-40B4-BE49-F238E27FC236}">
                    <a16:creationId xmlns:a16="http://schemas.microsoft.com/office/drawing/2014/main" id="{D3718BFF-033D-47FB-845F-49A54EA1AEBB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91" name="Elipse 90">
                  <a:extLst>
                    <a:ext uri="{FF2B5EF4-FFF2-40B4-BE49-F238E27FC236}">
                      <a16:creationId xmlns:a16="http://schemas.microsoft.com/office/drawing/2014/main" id="{FAF58556-98A0-4E1D-87CC-FB60389AC842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92" name="Elipse 91">
                  <a:extLst>
                    <a:ext uri="{FF2B5EF4-FFF2-40B4-BE49-F238E27FC236}">
                      <a16:creationId xmlns:a16="http://schemas.microsoft.com/office/drawing/2014/main" id="{4BADF2B9-3212-40A5-9BF8-FCB44EE5E0F0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sp>
            <p:nvSpPr>
              <p:cNvPr id="90" name="Elipse 89">
                <a:extLst>
                  <a:ext uri="{FF2B5EF4-FFF2-40B4-BE49-F238E27FC236}">
                    <a16:creationId xmlns:a16="http://schemas.microsoft.com/office/drawing/2014/main" id="{2A175BF5-E221-4E9C-A438-B33BA77AB452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3429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grpSp>
          <p:nvGrpSpPr>
            <p:cNvPr id="85" name="Grupo 84">
              <a:extLst>
                <a:ext uri="{FF2B5EF4-FFF2-40B4-BE49-F238E27FC236}">
                  <a16:creationId xmlns:a16="http://schemas.microsoft.com/office/drawing/2014/main" id="{7940F392-0E0D-49A4-A9B9-43FDBE864676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87" name="Elipse 86">
                <a:extLst>
                  <a:ext uri="{FF2B5EF4-FFF2-40B4-BE49-F238E27FC236}">
                    <a16:creationId xmlns:a16="http://schemas.microsoft.com/office/drawing/2014/main" id="{2B700F7A-8BAE-491C-9682-04FF03020D80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88" name="Elipse 87">
                <a:extLst>
                  <a:ext uri="{FF2B5EF4-FFF2-40B4-BE49-F238E27FC236}">
                    <a16:creationId xmlns:a16="http://schemas.microsoft.com/office/drawing/2014/main" id="{83BF0D1A-62D3-454E-B7F8-518610954532}"/>
                  </a:ext>
                </a:extLst>
              </p:cNvPr>
              <p:cNvSpPr/>
              <p:nvPr/>
            </p:nvSpPr>
            <p:spPr>
              <a:xfrm>
                <a:off x="4767187" y="858283"/>
                <a:ext cx="504977" cy="5049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sp>
          <p:nvSpPr>
            <p:cNvPr id="86" name="Elipse 85">
              <a:extLst>
                <a:ext uri="{FF2B5EF4-FFF2-40B4-BE49-F238E27FC236}">
                  <a16:creationId xmlns:a16="http://schemas.microsoft.com/office/drawing/2014/main" id="{C17BF4A1-59E7-47CB-A7BC-1D45FD8E33C5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pic>
        <p:nvPicPr>
          <p:cNvPr id="93" name="Imagen 92">
            <a:extLst>
              <a:ext uri="{FF2B5EF4-FFF2-40B4-BE49-F238E27FC236}">
                <a16:creationId xmlns:a16="http://schemas.microsoft.com/office/drawing/2014/main" id="{7CBE65AA-D2A9-4F96-A9F9-59E47F0EE2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127193" y="5871073"/>
            <a:ext cx="3282295" cy="592044"/>
          </a:xfrm>
          <a:prstGeom prst="rect">
            <a:avLst/>
          </a:prstGeom>
        </p:spPr>
      </p:pic>
      <p:sp>
        <p:nvSpPr>
          <p:cNvPr id="94" name="Título 3">
            <a:extLst>
              <a:ext uri="{FF2B5EF4-FFF2-40B4-BE49-F238E27FC236}">
                <a16:creationId xmlns:a16="http://schemas.microsoft.com/office/drawing/2014/main" id="{3C2F4DA0-1FA4-4745-9696-7A972681B1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2786" y="3140079"/>
            <a:ext cx="6996702" cy="553998"/>
          </a:xfrm>
          <a:prstGeom prst="rect">
            <a:avLst/>
          </a:prstGeom>
        </p:spPr>
        <p:txBody>
          <a:bodyPr/>
          <a:lstStyle>
            <a:lvl1pPr algn="ctr"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CO" dirty="0"/>
          </a:p>
        </p:txBody>
      </p:sp>
      <p:sp>
        <p:nvSpPr>
          <p:cNvPr id="95" name="Subtítulo 2">
            <a:extLst>
              <a:ext uri="{FF2B5EF4-FFF2-40B4-BE49-F238E27FC236}">
                <a16:creationId xmlns:a16="http://schemas.microsoft.com/office/drawing/2014/main" id="{D8B5BD04-D838-4196-B803-3AD4886A62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12786" y="2199283"/>
            <a:ext cx="6975628" cy="8309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#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37118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3;p1">
            <a:extLst>
              <a:ext uri="{FF2B5EF4-FFF2-40B4-BE49-F238E27FC236}">
                <a16:creationId xmlns:a16="http://schemas.microsoft.com/office/drawing/2014/main" id="{8D8591F3-561B-7EAD-2046-DBA38CB996FD}"/>
              </a:ext>
            </a:extLst>
          </p:cNvPr>
          <p:cNvSpPr/>
          <p:nvPr userDrawn="1"/>
        </p:nvSpPr>
        <p:spPr>
          <a:xfrm>
            <a:off x="940208" y="0"/>
            <a:ext cx="10007328" cy="6858000"/>
          </a:xfrm>
          <a:custGeom>
            <a:avLst/>
            <a:gdLst>
              <a:gd name="connsiteX0" fmla="*/ 8427491 w 8427491"/>
              <a:gd name="connsiteY0" fmla="*/ 0 h 6858000"/>
              <a:gd name="connsiteX1" fmla="*/ 0 w 8427491"/>
              <a:gd name="connsiteY1" fmla="*/ 0 h 6858000"/>
              <a:gd name="connsiteX2" fmla="*/ 2023349 w 8427491"/>
              <a:gd name="connsiteY2" fmla="*/ 6848946 h 6858000"/>
              <a:gd name="connsiteX3" fmla="*/ 8427491 w 8427491"/>
              <a:gd name="connsiteY3" fmla="*/ 6858000 h 6858000"/>
              <a:gd name="connsiteX4" fmla="*/ 8427491 w 8427491"/>
              <a:gd name="connsiteY4" fmla="*/ 0 h 6858000"/>
              <a:gd name="connsiteX0" fmla="*/ 8427491 w 8427491"/>
              <a:gd name="connsiteY0" fmla="*/ 0 h 6858000"/>
              <a:gd name="connsiteX1" fmla="*/ 0 w 8427491"/>
              <a:gd name="connsiteY1" fmla="*/ 0 h 6858000"/>
              <a:gd name="connsiteX2" fmla="*/ 2008101 w 8427491"/>
              <a:gd name="connsiteY2" fmla="*/ 6857999 h 6858000"/>
              <a:gd name="connsiteX3" fmla="*/ 8427491 w 8427491"/>
              <a:gd name="connsiteY3" fmla="*/ 6858000 h 6858000"/>
              <a:gd name="connsiteX4" fmla="*/ 8427491 w 842749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27491" h="6858000" extrusionOk="0">
                <a:moveTo>
                  <a:pt x="8427491" y="0"/>
                </a:moveTo>
                <a:lnTo>
                  <a:pt x="0" y="0"/>
                </a:lnTo>
                <a:lnTo>
                  <a:pt x="2008101" y="6857999"/>
                </a:lnTo>
                <a:lnTo>
                  <a:pt x="8427491" y="6858000"/>
                </a:lnTo>
                <a:lnTo>
                  <a:pt x="842749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 dirty="0">
              <a:blipFill>
                <a:blip r:embed="rId2"/>
                <a:tile tx="0" ty="0" sx="100000" sy="100000" flip="none" algn="tl"/>
              </a:blip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73;p1">
            <a:extLst>
              <a:ext uri="{FF2B5EF4-FFF2-40B4-BE49-F238E27FC236}">
                <a16:creationId xmlns:a16="http://schemas.microsoft.com/office/drawing/2014/main" id="{529397FC-3572-2728-B79E-45BEEBDFDA69}"/>
              </a:ext>
            </a:extLst>
          </p:cNvPr>
          <p:cNvSpPr/>
          <p:nvPr userDrawn="1"/>
        </p:nvSpPr>
        <p:spPr>
          <a:xfrm>
            <a:off x="2184671" y="0"/>
            <a:ext cx="10007328" cy="6858000"/>
          </a:xfrm>
          <a:custGeom>
            <a:avLst/>
            <a:gdLst>
              <a:gd name="connsiteX0" fmla="*/ 8427491 w 8427491"/>
              <a:gd name="connsiteY0" fmla="*/ 0 h 6858000"/>
              <a:gd name="connsiteX1" fmla="*/ 0 w 8427491"/>
              <a:gd name="connsiteY1" fmla="*/ 0 h 6858000"/>
              <a:gd name="connsiteX2" fmla="*/ 2023349 w 8427491"/>
              <a:gd name="connsiteY2" fmla="*/ 6848946 h 6858000"/>
              <a:gd name="connsiteX3" fmla="*/ 8427491 w 8427491"/>
              <a:gd name="connsiteY3" fmla="*/ 6858000 h 6858000"/>
              <a:gd name="connsiteX4" fmla="*/ 8427491 w 8427491"/>
              <a:gd name="connsiteY4" fmla="*/ 0 h 6858000"/>
              <a:gd name="connsiteX0" fmla="*/ 8427491 w 8427491"/>
              <a:gd name="connsiteY0" fmla="*/ 0 h 6858000"/>
              <a:gd name="connsiteX1" fmla="*/ 0 w 8427491"/>
              <a:gd name="connsiteY1" fmla="*/ 0 h 6858000"/>
              <a:gd name="connsiteX2" fmla="*/ 2008101 w 8427491"/>
              <a:gd name="connsiteY2" fmla="*/ 6857999 h 6858000"/>
              <a:gd name="connsiteX3" fmla="*/ 8427491 w 8427491"/>
              <a:gd name="connsiteY3" fmla="*/ 6858000 h 6858000"/>
              <a:gd name="connsiteX4" fmla="*/ 8427491 w 842749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27491" h="6858000" extrusionOk="0">
                <a:moveTo>
                  <a:pt x="8427491" y="0"/>
                </a:moveTo>
                <a:lnTo>
                  <a:pt x="0" y="0"/>
                </a:lnTo>
                <a:lnTo>
                  <a:pt x="2008101" y="6857999"/>
                </a:lnTo>
                <a:lnTo>
                  <a:pt x="8427491" y="6858000"/>
                </a:lnTo>
                <a:lnTo>
                  <a:pt x="8427491" y="0"/>
                </a:lnTo>
                <a:close/>
              </a:path>
            </a:pathLst>
          </a:custGeom>
          <a:solidFill>
            <a:srgbClr val="1F193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 dirty="0">
              <a:blipFill>
                <a:blip r:embed="rId2"/>
                <a:tile tx="0" ty="0" sx="100000" sy="100000" flip="none" algn="tl"/>
              </a:blip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77;p1">
            <a:extLst>
              <a:ext uri="{FF2B5EF4-FFF2-40B4-BE49-F238E27FC236}">
                <a16:creationId xmlns:a16="http://schemas.microsoft.com/office/drawing/2014/main" id="{EB9EE3A2-0D28-ED25-F75A-407DAB4F16B9}"/>
              </a:ext>
            </a:extLst>
          </p:cNvPr>
          <p:cNvSpPr/>
          <p:nvPr userDrawn="1"/>
        </p:nvSpPr>
        <p:spPr>
          <a:xfrm>
            <a:off x="4044862" y="6196181"/>
            <a:ext cx="3064167" cy="0"/>
          </a:xfrm>
          <a:custGeom>
            <a:avLst/>
            <a:gdLst/>
            <a:ahLst/>
            <a:cxnLst/>
            <a:rect l="l" t="t" r="r" b="b"/>
            <a:pathLst>
              <a:path w="2947034" h="120000" extrusionOk="0">
                <a:moveTo>
                  <a:pt x="2946793" y="0"/>
                </a:move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79;p1">
            <a:extLst>
              <a:ext uri="{FF2B5EF4-FFF2-40B4-BE49-F238E27FC236}">
                <a16:creationId xmlns:a16="http://schemas.microsoft.com/office/drawing/2014/main" id="{245CA3B4-6A0F-6B66-620B-7D27280DA1C8}"/>
              </a:ext>
            </a:extLst>
          </p:cNvPr>
          <p:cNvSpPr/>
          <p:nvPr userDrawn="1"/>
        </p:nvSpPr>
        <p:spPr>
          <a:xfrm>
            <a:off x="2188325" y="787589"/>
            <a:ext cx="2343187" cy="0"/>
          </a:xfrm>
          <a:custGeom>
            <a:avLst/>
            <a:gdLst/>
            <a:ahLst/>
            <a:cxnLst/>
            <a:rect l="l" t="t" r="r" b="b"/>
            <a:pathLst>
              <a:path w="2253615" h="120000" extrusionOk="0">
                <a:moveTo>
                  <a:pt x="0" y="0"/>
                </a:moveTo>
                <a:lnTo>
                  <a:pt x="2253361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80;p1">
            <a:extLst>
              <a:ext uri="{FF2B5EF4-FFF2-40B4-BE49-F238E27FC236}">
                <a16:creationId xmlns:a16="http://schemas.microsoft.com/office/drawing/2014/main" id="{55D6FE6F-AC04-22AC-23CF-41BD07F0F158}"/>
              </a:ext>
            </a:extLst>
          </p:cNvPr>
          <p:cNvSpPr/>
          <p:nvPr userDrawn="1"/>
        </p:nvSpPr>
        <p:spPr>
          <a:xfrm>
            <a:off x="10285084" y="783897"/>
            <a:ext cx="1309913" cy="0"/>
          </a:xfrm>
          <a:custGeom>
            <a:avLst/>
            <a:gdLst/>
            <a:ahLst/>
            <a:cxnLst/>
            <a:rect l="l" t="t" r="r" b="b"/>
            <a:pathLst>
              <a:path w="1259840" h="120000" extrusionOk="0">
                <a:moveTo>
                  <a:pt x="1259331" y="0"/>
                </a:move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81;p1">
            <a:extLst>
              <a:ext uri="{FF2B5EF4-FFF2-40B4-BE49-F238E27FC236}">
                <a16:creationId xmlns:a16="http://schemas.microsoft.com/office/drawing/2014/main" id="{1E23E3D3-A298-0EDF-BCB4-3A15B55FD393}"/>
              </a:ext>
            </a:extLst>
          </p:cNvPr>
          <p:cNvSpPr/>
          <p:nvPr userDrawn="1"/>
        </p:nvSpPr>
        <p:spPr>
          <a:xfrm>
            <a:off x="11388415" y="600280"/>
            <a:ext cx="0" cy="1208405"/>
          </a:xfrm>
          <a:custGeom>
            <a:avLst/>
            <a:gdLst/>
            <a:ahLst/>
            <a:cxnLst/>
            <a:rect l="l" t="t" r="r" b="b"/>
            <a:pathLst>
              <a:path w="120000" h="1208405" extrusionOk="0">
                <a:moveTo>
                  <a:pt x="0" y="0"/>
                </a:moveTo>
                <a:lnTo>
                  <a:pt x="0" y="1208252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AutoShape 4" descr="Ten Types of Computer Networks: An Easy A-Z Guide - Thrive">
            <a:extLst>
              <a:ext uri="{FF2B5EF4-FFF2-40B4-BE49-F238E27FC236}">
                <a16:creationId xmlns:a16="http://schemas.microsoft.com/office/drawing/2014/main" id="{C8A7230B-3A36-D366-6040-4B8B5E7E29A2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5943872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D901886F-2F7D-DAC3-1D81-FE5BA0AA7633}"/>
              </a:ext>
            </a:extLst>
          </p:cNvPr>
          <p:cNvGrpSpPr/>
          <p:nvPr userDrawn="1"/>
        </p:nvGrpSpPr>
        <p:grpSpPr>
          <a:xfrm rot="4268251" flipH="1">
            <a:off x="3454947" y="5655043"/>
            <a:ext cx="1511929" cy="336961"/>
            <a:chOff x="10316749" y="6254340"/>
            <a:chExt cx="1511929" cy="336961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9977C04C-36EF-4894-3236-D35D8B2B0F1B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AB175334-699E-B05C-CF76-07FF8BF5CEA9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16" name="Grupo 15">
                <a:extLst>
                  <a:ext uri="{FF2B5EF4-FFF2-40B4-BE49-F238E27FC236}">
                    <a16:creationId xmlns:a16="http://schemas.microsoft.com/office/drawing/2014/main" id="{86BA7BE2-515F-8A8D-B67E-D81386FF7A3F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18" name="Elipse 17">
                  <a:extLst>
                    <a:ext uri="{FF2B5EF4-FFF2-40B4-BE49-F238E27FC236}">
                      <a16:creationId xmlns:a16="http://schemas.microsoft.com/office/drawing/2014/main" id="{EBAF94C2-86F8-4AF0-1F2F-14EAC656399C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19" name="Elipse 18">
                  <a:extLst>
                    <a:ext uri="{FF2B5EF4-FFF2-40B4-BE49-F238E27FC236}">
                      <a16:creationId xmlns:a16="http://schemas.microsoft.com/office/drawing/2014/main" id="{451CFA9F-9607-532F-A754-0A2D08D1A357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3FFAB2EE-2321-CCCD-EFEC-631BE8417949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3429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CAD4BA97-60A3-91C2-1C4E-941B91EF121C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14" name="Elipse 13">
                <a:extLst>
                  <a:ext uri="{FF2B5EF4-FFF2-40B4-BE49-F238E27FC236}">
                    <a16:creationId xmlns:a16="http://schemas.microsoft.com/office/drawing/2014/main" id="{823D8DD4-AF22-9493-D19D-C1D6107AE472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EC6BD906-B076-17E5-855F-4A280F6F4422}"/>
                  </a:ext>
                </a:extLst>
              </p:cNvPr>
              <p:cNvSpPr/>
              <p:nvPr/>
            </p:nvSpPr>
            <p:spPr>
              <a:xfrm>
                <a:off x="4767187" y="858283"/>
                <a:ext cx="504977" cy="5049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93339D6D-E78B-5BF3-870D-58FA64B7F253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D46059E0-0005-A819-3F33-B9A403F110BF}"/>
              </a:ext>
            </a:extLst>
          </p:cNvPr>
          <p:cNvGrpSpPr/>
          <p:nvPr userDrawn="1"/>
        </p:nvGrpSpPr>
        <p:grpSpPr>
          <a:xfrm rot="4268251" flipH="1">
            <a:off x="2603956" y="1036001"/>
            <a:ext cx="1511929" cy="336961"/>
            <a:chOff x="10316749" y="6254340"/>
            <a:chExt cx="1511929" cy="336961"/>
          </a:xfrm>
        </p:grpSpPr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11B8D541-CBB3-2D09-4F41-BA408EB4BB94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71BE6875-2C49-62A4-F819-4130A287760D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27" name="Grupo 26">
                <a:extLst>
                  <a:ext uri="{FF2B5EF4-FFF2-40B4-BE49-F238E27FC236}">
                    <a16:creationId xmlns:a16="http://schemas.microsoft.com/office/drawing/2014/main" id="{B59F068B-58A1-F728-D414-8F019AF3D41C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29" name="Elipse 28">
                  <a:extLst>
                    <a:ext uri="{FF2B5EF4-FFF2-40B4-BE49-F238E27FC236}">
                      <a16:creationId xmlns:a16="http://schemas.microsoft.com/office/drawing/2014/main" id="{A2BEE762-09C6-2A5E-39F4-944C0950EB0C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30" name="Elipse 29">
                  <a:extLst>
                    <a:ext uri="{FF2B5EF4-FFF2-40B4-BE49-F238E27FC236}">
                      <a16:creationId xmlns:a16="http://schemas.microsoft.com/office/drawing/2014/main" id="{5CA58C2A-48A0-C8CF-52AA-0CA28EB678B1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sp>
            <p:nvSpPr>
              <p:cNvPr id="28" name="Elipse 27">
                <a:extLst>
                  <a:ext uri="{FF2B5EF4-FFF2-40B4-BE49-F238E27FC236}">
                    <a16:creationId xmlns:a16="http://schemas.microsoft.com/office/drawing/2014/main" id="{7A7D90B9-00A0-2A96-B7E8-98248DAE65E3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3429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59676611-78E6-74ED-27F1-CEC7EBF676C2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25" name="Elipse 24">
                <a:extLst>
                  <a:ext uri="{FF2B5EF4-FFF2-40B4-BE49-F238E27FC236}">
                    <a16:creationId xmlns:a16="http://schemas.microsoft.com/office/drawing/2014/main" id="{B2A9C984-BB41-EB70-E7B8-E2C1AB37AF7B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8585B02F-EF0C-929B-6973-C157B8B5CC00}"/>
                  </a:ext>
                </a:extLst>
              </p:cNvPr>
              <p:cNvSpPr/>
              <p:nvPr/>
            </p:nvSpPr>
            <p:spPr>
              <a:xfrm>
                <a:off x="4767187" y="858283"/>
                <a:ext cx="504977" cy="5049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8D9BA7C8-01B5-7CDE-2C76-2A242E04B002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pic>
        <p:nvPicPr>
          <p:cNvPr id="31" name="Imagen 30">
            <a:extLst>
              <a:ext uri="{FF2B5EF4-FFF2-40B4-BE49-F238E27FC236}">
                <a16:creationId xmlns:a16="http://schemas.microsoft.com/office/drawing/2014/main" id="{CA4F245F-3671-8B33-CAE0-7B85308D0B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127193" y="5871073"/>
            <a:ext cx="3282295" cy="592044"/>
          </a:xfrm>
          <a:prstGeom prst="rect">
            <a:avLst/>
          </a:prstGeom>
        </p:spPr>
      </p:pic>
      <p:sp>
        <p:nvSpPr>
          <p:cNvPr id="32" name="Título 3">
            <a:extLst>
              <a:ext uri="{FF2B5EF4-FFF2-40B4-BE49-F238E27FC236}">
                <a16:creationId xmlns:a16="http://schemas.microsoft.com/office/drawing/2014/main" id="{B85CD079-C29B-5FF3-F82D-A8512D9B0F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2786" y="3140079"/>
            <a:ext cx="6996702" cy="553998"/>
          </a:xfrm>
          <a:prstGeom prst="rect">
            <a:avLst/>
          </a:prstGeom>
        </p:spPr>
        <p:txBody>
          <a:bodyPr/>
          <a:lstStyle>
            <a:lvl1pPr algn="ctr"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CO" dirty="0"/>
          </a:p>
        </p:txBody>
      </p:sp>
      <p:sp>
        <p:nvSpPr>
          <p:cNvPr id="38" name="Subtítulo 2">
            <a:extLst>
              <a:ext uri="{FF2B5EF4-FFF2-40B4-BE49-F238E27FC236}">
                <a16:creationId xmlns:a16="http://schemas.microsoft.com/office/drawing/2014/main" id="{FE1DA41C-9284-2EA3-89A3-A4E559AD300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12786" y="2199283"/>
            <a:ext cx="6975628" cy="8309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#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25520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and good bye: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2">
            <a:extLst>
              <a:ext uri="{FF2B5EF4-FFF2-40B4-BE49-F238E27FC236}">
                <a16:creationId xmlns:a16="http://schemas.microsoft.com/office/drawing/2014/main" id="{E812256A-D394-4F5A-A45D-AA8A69381859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257223" y="178222"/>
            <a:ext cx="332321" cy="215444"/>
          </a:xfrm>
        </p:spPr>
        <p:txBody>
          <a:bodyPr/>
          <a:lstStyle/>
          <a:p>
            <a:fld id="{2BD88AD7-A676-4214-86CE-92C0CE3D14DC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CB878FF2-757B-45B2-9D24-F3DE32DC358C}"/>
              </a:ext>
            </a:extLst>
          </p:cNvPr>
          <p:cNvCxnSpPr>
            <a:cxnSpLocks/>
          </p:cNvCxnSpPr>
          <p:nvPr userDrawn="1"/>
        </p:nvCxnSpPr>
        <p:spPr>
          <a:xfrm>
            <a:off x="2368731" y="2169658"/>
            <a:ext cx="7585166" cy="0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A29F559-1FDC-49B3-9C5B-7B6FB1C152B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1605946" y="1114014"/>
            <a:ext cx="10346" cy="5033216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1BEDC05-8A86-4990-8C7E-7C197414F067}"/>
              </a:ext>
            </a:extLst>
          </p:cNvPr>
          <p:cNvCxnSpPr>
            <a:cxnSpLocks/>
          </p:cNvCxnSpPr>
          <p:nvPr userDrawn="1"/>
        </p:nvCxnSpPr>
        <p:spPr>
          <a:xfrm flipV="1">
            <a:off x="513237" y="1101314"/>
            <a:ext cx="0" cy="5256990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845BB3AA-FA11-48E1-B54C-E7D242908D4E}"/>
              </a:ext>
            </a:extLst>
          </p:cNvPr>
          <p:cNvCxnSpPr>
            <a:cxnSpLocks/>
          </p:cNvCxnSpPr>
          <p:nvPr userDrawn="1"/>
        </p:nvCxnSpPr>
        <p:spPr>
          <a:xfrm>
            <a:off x="485775" y="6358304"/>
            <a:ext cx="10581057" cy="0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o 11">
            <a:extLst>
              <a:ext uri="{FF2B5EF4-FFF2-40B4-BE49-F238E27FC236}">
                <a16:creationId xmlns:a16="http://schemas.microsoft.com/office/drawing/2014/main" id="{BCA50BE5-C40F-4536-A458-BF80C159322A}"/>
              </a:ext>
            </a:extLst>
          </p:cNvPr>
          <p:cNvGrpSpPr/>
          <p:nvPr userDrawn="1"/>
        </p:nvGrpSpPr>
        <p:grpSpPr>
          <a:xfrm>
            <a:off x="10726674" y="6044165"/>
            <a:ext cx="1465326" cy="653678"/>
            <a:chOff x="10726674" y="5983777"/>
            <a:chExt cx="1465326" cy="653678"/>
          </a:xfrm>
        </p:grpSpPr>
        <p:sp>
          <p:nvSpPr>
            <p:cNvPr id="13" name="Rectángulo 7">
              <a:extLst>
                <a:ext uri="{FF2B5EF4-FFF2-40B4-BE49-F238E27FC236}">
                  <a16:creationId xmlns:a16="http://schemas.microsoft.com/office/drawing/2014/main" id="{C0D6B000-C1A8-4303-801D-899C5E963702}"/>
                </a:ext>
              </a:extLst>
            </p:cNvPr>
            <p:cNvSpPr/>
            <p:nvPr/>
          </p:nvSpPr>
          <p:spPr>
            <a:xfrm>
              <a:off x="10726674" y="6086842"/>
              <a:ext cx="1465326" cy="447548"/>
            </a:xfrm>
            <a:custGeom>
              <a:avLst/>
              <a:gdLst>
                <a:gd name="connsiteX0" fmla="*/ 0 w 2752725"/>
                <a:gd name="connsiteY0" fmla="*/ 0 h 542924"/>
                <a:gd name="connsiteX1" fmla="*/ 2752725 w 2752725"/>
                <a:gd name="connsiteY1" fmla="*/ 0 h 542924"/>
                <a:gd name="connsiteX2" fmla="*/ 2752725 w 2752725"/>
                <a:gd name="connsiteY2" fmla="*/ 542924 h 542924"/>
                <a:gd name="connsiteX3" fmla="*/ 0 w 2752725"/>
                <a:gd name="connsiteY3" fmla="*/ 542924 h 542924"/>
                <a:gd name="connsiteX4" fmla="*/ 0 w 2752725"/>
                <a:gd name="connsiteY4" fmla="*/ 0 h 542924"/>
                <a:gd name="connsiteX0" fmla="*/ 698500 w 2752725"/>
                <a:gd name="connsiteY0" fmla="*/ 6350 h 542924"/>
                <a:gd name="connsiteX1" fmla="*/ 2752725 w 2752725"/>
                <a:gd name="connsiteY1" fmla="*/ 0 h 542924"/>
                <a:gd name="connsiteX2" fmla="*/ 2752725 w 2752725"/>
                <a:gd name="connsiteY2" fmla="*/ 542924 h 542924"/>
                <a:gd name="connsiteX3" fmla="*/ 0 w 2752725"/>
                <a:gd name="connsiteY3" fmla="*/ 542924 h 542924"/>
                <a:gd name="connsiteX4" fmla="*/ 698500 w 2752725"/>
                <a:gd name="connsiteY4" fmla="*/ 6350 h 54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2725" h="542924">
                  <a:moveTo>
                    <a:pt x="698500" y="6350"/>
                  </a:moveTo>
                  <a:lnTo>
                    <a:pt x="2752725" y="0"/>
                  </a:lnTo>
                  <a:lnTo>
                    <a:pt x="2752725" y="542924"/>
                  </a:lnTo>
                  <a:lnTo>
                    <a:pt x="0" y="542924"/>
                  </a:lnTo>
                  <a:lnTo>
                    <a:pt x="698500" y="6350"/>
                  </a:lnTo>
                  <a:close/>
                </a:path>
              </a:pathLst>
            </a:custGeom>
            <a:solidFill>
              <a:srgbClr val="3429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982B4F7C-495F-4CDA-B8C1-3E57C015BD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32095" y="5983777"/>
              <a:ext cx="548640" cy="653678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BC3071DC-4E20-4362-8F32-C6B07743A2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6832" y="6044872"/>
              <a:ext cx="497362" cy="592583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D1251C89-2EE1-41F0-A056-A2015166BB5E}"/>
              </a:ext>
            </a:extLst>
          </p:cNvPr>
          <p:cNvCxnSpPr>
            <a:cxnSpLocks/>
          </p:cNvCxnSpPr>
          <p:nvPr userDrawn="1"/>
        </p:nvCxnSpPr>
        <p:spPr>
          <a:xfrm>
            <a:off x="513237" y="1114423"/>
            <a:ext cx="11103055" cy="0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ítulo 4">
            <a:extLst>
              <a:ext uri="{FF2B5EF4-FFF2-40B4-BE49-F238E27FC236}">
                <a16:creationId xmlns:a16="http://schemas.microsoft.com/office/drawing/2014/main" id="{85705D31-DC4A-4A39-8CD4-3530A5A939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4778" y="1835181"/>
            <a:ext cx="4612097" cy="657377"/>
          </a:xfrm>
          <a:prstGeom prst="rect">
            <a:avLst/>
          </a:prstGeom>
          <a:solidFill>
            <a:srgbClr val="342956"/>
          </a:solidFill>
        </p:spPr>
        <p:txBody>
          <a:bodyPr anchor="ctr"/>
          <a:lstStyle>
            <a:lvl1pPr marL="0" algn="ctr"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56709EE4-6A52-4974-9CE0-E0BEAEEA73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88289" y="2851925"/>
            <a:ext cx="4552950" cy="2476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rgbClr val="342956"/>
                </a:solidFill>
                <a:latin typeface="+mn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CO" dirty="0" err="1"/>
              <a:t>Paragraph</a:t>
            </a:r>
            <a:endParaRPr lang="es-CO" dirty="0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921C845A-1076-457A-86DF-D28384AE4C58}"/>
              </a:ext>
            </a:extLst>
          </p:cNvPr>
          <p:cNvSpPr/>
          <p:nvPr userDrawn="1"/>
        </p:nvSpPr>
        <p:spPr>
          <a:xfrm rot="5400000">
            <a:off x="2181978" y="2000673"/>
            <a:ext cx="331754" cy="331754"/>
          </a:xfrm>
          <a:prstGeom prst="ellipse">
            <a:avLst/>
          </a:prstGeom>
          <a:solidFill>
            <a:srgbClr val="F7AC3B"/>
          </a:solidFill>
          <a:ln w="25400" cap="flat" cmpd="sng" algn="ctr">
            <a:solidFill>
              <a:srgbClr val="3429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CO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cizar Sans"/>
              <a:ea typeface="+mn-ea"/>
              <a:cs typeface="+mn-cs"/>
              <a:sym typeface="Arial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578EAD41-B1B4-4598-94A2-B1A1B5F52D6C}"/>
              </a:ext>
            </a:extLst>
          </p:cNvPr>
          <p:cNvSpPr/>
          <p:nvPr userDrawn="1"/>
        </p:nvSpPr>
        <p:spPr>
          <a:xfrm rot="5400000">
            <a:off x="9788020" y="2003781"/>
            <a:ext cx="331754" cy="331754"/>
          </a:xfrm>
          <a:prstGeom prst="ellipse">
            <a:avLst/>
          </a:prstGeom>
          <a:solidFill>
            <a:srgbClr val="F7AC3B"/>
          </a:solidFill>
          <a:ln w="25400" cap="flat" cmpd="sng" algn="ctr">
            <a:solidFill>
              <a:srgbClr val="3429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CO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cizar Sans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8427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2">
            <a:extLst>
              <a:ext uri="{FF2B5EF4-FFF2-40B4-BE49-F238E27FC236}">
                <a16:creationId xmlns:a16="http://schemas.microsoft.com/office/drawing/2014/main" id="{375299DD-2BE5-4B9E-A444-35D7DE420EF8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257223" y="178222"/>
            <a:ext cx="332321" cy="215444"/>
          </a:xfrm>
        </p:spPr>
        <p:txBody>
          <a:bodyPr/>
          <a:lstStyle/>
          <a:p>
            <a:fld id="{2BD88AD7-A676-4214-86CE-92C0CE3D14DC}" type="slidenum">
              <a:rPr lang="es-CO" smtClean="0"/>
              <a:t>‹Nº›</a:t>
            </a:fld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E9B6ED7-58CA-474C-8A95-B78648A057B9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1605946" y="1114014"/>
            <a:ext cx="10346" cy="5033216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5AB739D8-C52B-4F7F-AA21-837DFDE18BDC}"/>
              </a:ext>
            </a:extLst>
          </p:cNvPr>
          <p:cNvCxnSpPr>
            <a:cxnSpLocks/>
          </p:cNvCxnSpPr>
          <p:nvPr userDrawn="1"/>
        </p:nvCxnSpPr>
        <p:spPr>
          <a:xfrm flipV="1">
            <a:off x="513237" y="1101314"/>
            <a:ext cx="0" cy="5256990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B78BF3B-2CF4-4BD4-B4F8-C0541C0664DB}"/>
              </a:ext>
            </a:extLst>
          </p:cNvPr>
          <p:cNvCxnSpPr>
            <a:cxnSpLocks/>
          </p:cNvCxnSpPr>
          <p:nvPr userDrawn="1"/>
        </p:nvCxnSpPr>
        <p:spPr>
          <a:xfrm>
            <a:off x="485775" y="6358304"/>
            <a:ext cx="10581057" cy="0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upo 12">
            <a:extLst>
              <a:ext uri="{FF2B5EF4-FFF2-40B4-BE49-F238E27FC236}">
                <a16:creationId xmlns:a16="http://schemas.microsoft.com/office/drawing/2014/main" id="{90F35058-BDFA-45EB-B71E-D439BF870F00}"/>
              </a:ext>
            </a:extLst>
          </p:cNvPr>
          <p:cNvGrpSpPr/>
          <p:nvPr userDrawn="1"/>
        </p:nvGrpSpPr>
        <p:grpSpPr>
          <a:xfrm>
            <a:off x="10726674" y="6044165"/>
            <a:ext cx="1465326" cy="653678"/>
            <a:chOff x="10726674" y="5983777"/>
            <a:chExt cx="1465326" cy="653678"/>
          </a:xfrm>
        </p:grpSpPr>
        <p:sp>
          <p:nvSpPr>
            <p:cNvPr id="14" name="Rectángulo 7">
              <a:extLst>
                <a:ext uri="{FF2B5EF4-FFF2-40B4-BE49-F238E27FC236}">
                  <a16:creationId xmlns:a16="http://schemas.microsoft.com/office/drawing/2014/main" id="{636B040C-E675-421C-814C-A6A26AA2CB32}"/>
                </a:ext>
              </a:extLst>
            </p:cNvPr>
            <p:cNvSpPr/>
            <p:nvPr/>
          </p:nvSpPr>
          <p:spPr>
            <a:xfrm>
              <a:off x="10726674" y="6086842"/>
              <a:ext cx="1465326" cy="447548"/>
            </a:xfrm>
            <a:custGeom>
              <a:avLst/>
              <a:gdLst>
                <a:gd name="connsiteX0" fmla="*/ 0 w 2752725"/>
                <a:gd name="connsiteY0" fmla="*/ 0 h 542924"/>
                <a:gd name="connsiteX1" fmla="*/ 2752725 w 2752725"/>
                <a:gd name="connsiteY1" fmla="*/ 0 h 542924"/>
                <a:gd name="connsiteX2" fmla="*/ 2752725 w 2752725"/>
                <a:gd name="connsiteY2" fmla="*/ 542924 h 542924"/>
                <a:gd name="connsiteX3" fmla="*/ 0 w 2752725"/>
                <a:gd name="connsiteY3" fmla="*/ 542924 h 542924"/>
                <a:gd name="connsiteX4" fmla="*/ 0 w 2752725"/>
                <a:gd name="connsiteY4" fmla="*/ 0 h 542924"/>
                <a:gd name="connsiteX0" fmla="*/ 698500 w 2752725"/>
                <a:gd name="connsiteY0" fmla="*/ 6350 h 542924"/>
                <a:gd name="connsiteX1" fmla="*/ 2752725 w 2752725"/>
                <a:gd name="connsiteY1" fmla="*/ 0 h 542924"/>
                <a:gd name="connsiteX2" fmla="*/ 2752725 w 2752725"/>
                <a:gd name="connsiteY2" fmla="*/ 542924 h 542924"/>
                <a:gd name="connsiteX3" fmla="*/ 0 w 2752725"/>
                <a:gd name="connsiteY3" fmla="*/ 542924 h 542924"/>
                <a:gd name="connsiteX4" fmla="*/ 698500 w 2752725"/>
                <a:gd name="connsiteY4" fmla="*/ 6350 h 54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2725" h="542924">
                  <a:moveTo>
                    <a:pt x="698500" y="6350"/>
                  </a:moveTo>
                  <a:lnTo>
                    <a:pt x="2752725" y="0"/>
                  </a:lnTo>
                  <a:lnTo>
                    <a:pt x="2752725" y="542924"/>
                  </a:lnTo>
                  <a:lnTo>
                    <a:pt x="0" y="542924"/>
                  </a:lnTo>
                  <a:lnTo>
                    <a:pt x="698500" y="6350"/>
                  </a:lnTo>
                  <a:close/>
                </a:path>
              </a:pathLst>
            </a:custGeom>
            <a:solidFill>
              <a:srgbClr val="3429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C975386B-F090-440F-B54C-69984C55A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32095" y="5983777"/>
              <a:ext cx="548640" cy="653678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0DCE2FF2-E0C0-4361-9C3D-AB05D39009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6832" y="6044872"/>
              <a:ext cx="497362" cy="592583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69565894-D928-40D6-9D19-3C758DFBCD54}"/>
              </a:ext>
            </a:extLst>
          </p:cNvPr>
          <p:cNvCxnSpPr>
            <a:cxnSpLocks/>
          </p:cNvCxnSpPr>
          <p:nvPr userDrawn="1"/>
        </p:nvCxnSpPr>
        <p:spPr>
          <a:xfrm>
            <a:off x="513237" y="1114423"/>
            <a:ext cx="11103055" cy="0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495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EF592A93-20D7-4818-93E6-A0786555D1CB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1605946" y="1114014"/>
            <a:ext cx="10346" cy="5033216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AF3AE66-8296-470F-9D3F-CADAC5C60CC7}"/>
              </a:ext>
            </a:extLst>
          </p:cNvPr>
          <p:cNvCxnSpPr>
            <a:cxnSpLocks/>
          </p:cNvCxnSpPr>
          <p:nvPr userDrawn="1"/>
        </p:nvCxnSpPr>
        <p:spPr>
          <a:xfrm flipV="1">
            <a:off x="497362" y="1395054"/>
            <a:ext cx="0" cy="4975950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AC038DE-D223-4842-B733-D8BD4026461A}"/>
              </a:ext>
            </a:extLst>
          </p:cNvPr>
          <p:cNvCxnSpPr>
            <a:cxnSpLocks/>
          </p:cNvCxnSpPr>
          <p:nvPr userDrawn="1"/>
        </p:nvCxnSpPr>
        <p:spPr>
          <a:xfrm>
            <a:off x="485775" y="6358304"/>
            <a:ext cx="10581057" cy="0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upo 12">
            <a:extLst>
              <a:ext uri="{FF2B5EF4-FFF2-40B4-BE49-F238E27FC236}">
                <a16:creationId xmlns:a16="http://schemas.microsoft.com/office/drawing/2014/main" id="{243A272D-67E0-46CB-9311-62402109B029}"/>
              </a:ext>
            </a:extLst>
          </p:cNvPr>
          <p:cNvGrpSpPr/>
          <p:nvPr userDrawn="1"/>
        </p:nvGrpSpPr>
        <p:grpSpPr>
          <a:xfrm>
            <a:off x="10726674" y="6044165"/>
            <a:ext cx="1465326" cy="653678"/>
            <a:chOff x="10726674" y="5983777"/>
            <a:chExt cx="1465326" cy="653678"/>
          </a:xfrm>
        </p:grpSpPr>
        <p:sp>
          <p:nvSpPr>
            <p:cNvPr id="14" name="Rectángulo 7">
              <a:extLst>
                <a:ext uri="{FF2B5EF4-FFF2-40B4-BE49-F238E27FC236}">
                  <a16:creationId xmlns:a16="http://schemas.microsoft.com/office/drawing/2014/main" id="{DCEB60BD-0D34-42F5-BB05-0D2D314D6338}"/>
                </a:ext>
              </a:extLst>
            </p:cNvPr>
            <p:cNvSpPr/>
            <p:nvPr/>
          </p:nvSpPr>
          <p:spPr>
            <a:xfrm>
              <a:off x="10726674" y="6086842"/>
              <a:ext cx="1465326" cy="447548"/>
            </a:xfrm>
            <a:custGeom>
              <a:avLst/>
              <a:gdLst>
                <a:gd name="connsiteX0" fmla="*/ 0 w 2752725"/>
                <a:gd name="connsiteY0" fmla="*/ 0 h 542924"/>
                <a:gd name="connsiteX1" fmla="*/ 2752725 w 2752725"/>
                <a:gd name="connsiteY1" fmla="*/ 0 h 542924"/>
                <a:gd name="connsiteX2" fmla="*/ 2752725 w 2752725"/>
                <a:gd name="connsiteY2" fmla="*/ 542924 h 542924"/>
                <a:gd name="connsiteX3" fmla="*/ 0 w 2752725"/>
                <a:gd name="connsiteY3" fmla="*/ 542924 h 542924"/>
                <a:gd name="connsiteX4" fmla="*/ 0 w 2752725"/>
                <a:gd name="connsiteY4" fmla="*/ 0 h 542924"/>
                <a:gd name="connsiteX0" fmla="*/ 698500 w 2752725"/>
                <a:gd name="connsiteY0" fmla="*/ 6350 h 542924"/>
                <a:gd name="connsiteX1" fmla="*/ 2752725 w 2752725"/>
                <a:gd name="connsiteY1" fmla="*/ 0 h 542924"/>
                <a:gd name="connsiteX2" fmla="*/ 2752725 w 2752725"/>
                <a:gd name="connsiteY2" fmla="*/ 542924 h 542924"/>
                <a:gd name="connsiteX3" fmla="*/ 0 w 2752725"/>
                <a:gd name="connsiteY3" fmla="*/ 542924 h 542924"/>
                <a:gd name="connsiteX4" fmla="*/ 698500 w 2752725"/>
                <a:gd name="connsiteY4" fmla="*/ 6350 h 54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2725" h="542924">
                  <a:moveTo>
                    <a:pt x="698500" y="6350"/>
                  </a:moveTo>
                  <a:lnTo>
                    <a:pt x="2752725" y="0"/>
                  </a:lnTo>
                  <a:lnTo>
                    <a:pt x="2752725" y="542924"/>
                  </a:lnTo>
                  <a:lnTo>
                    <a:pt x="0" y="542924"/>
                  </a:lnTo>
                  <a:lnTo>
                    <a:pt x="698500" y="6350"/>
                  </a:lnTo>
                  <a:close/>
                </a:path>
              </a:pathLst>
            </a:custGeom>
            <a:solidFill>
              <a:srgbClr val="3429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0CB70904-E312-4B91-ACC7-68B317A3E5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32095" y="5983777"/>
              <a:ext cx="548640" cy="653678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CB6F10A7-806E-4310-BCD6-D8F101F73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6832" y="6044872"/>
              <a:ext cx="497362" cy="592583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38704560-02B7-434E-99C1-B5EBC796D1D1}"/>
              </a:ext>
            </a:extLst>
          </p:cNvPr>
          <p:cNvCxnSpPr>
            <a:cxnSpLocks/>
          </p:cNvCxnSpPr>
          <p:nvPr userDrawn="1"/>
        </p:nvCxnSpPr>
        <p:spPr>
          <a:xfrm>
            <a:off x="497362" y="1114425"/>
            <a:ext cx="11118110" cy="0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ítulo 4">
            <a:extLst>
              <a:ext uri="{FF2B5EF4-FFF2-40B4-BE49-F238E27FC236}">
                <a16:creationId xmlns:a16="http://schemas.microsoft.com/office/drawing/2014/main" id="{03862C93-60A3-483E-870F-D4EDB670B8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781036"/>
            <a:ext cx="5125391" cy="657377"/>
          </a:xfrm>
          <a:prstGeom prst="rect">
            <a:avLst/>
          </a:prstGeom>
          <a:solidFill>
            <a:srgbClr val="342956"/>
          </a:solidFill>
        </p:spPr>
        <p:txBody>
          <a:bodyPr anchor="ctr"/>
          <a:lstStyle>
            <a:lvl1pPr marL="360000"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19" name="Google Shape;12;p16">
            <a:extLst>
              <a:ext uri="{FF2B5EF4-FFF2-40B4-BE49-F238E27FC236}">
                <a16:creationId xmlns:a16="http://schemas.microsoft.com/office/drawing/2014/main" id="{477E3AEE-6815-4B04-9CFF-CC9B9EA6388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57223" y="178222"/>
            <a:ext cx="332321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2BD88AD7-A676-4214-86CE-92C0CE3D14DC}" type="slidenum">
              <a:rPr lang="es-CO" smtClean="0"/>
              <a:t>‹Nº›</a:t>
            </a:fld>
            <a:endParaRPr lang="es-CO"/>
          </a:p>
        </p:txBody>
      </p:sp>
      <p:sp>
        <p:nvSpPr>
          <p:cNvPr id="20" name="Marcador de texto 27">
            <a:extLst>
              <a:ext uri="{FF2B5EF4-FFF2-40B4-BE49-F238E27FC236}">
                <a16:creationId xmlns:a16="http://schemas.microsoft.com/office/drawing/2014/main" id="{A1EB8ABF-674F-4A39-B6EF-07CD0A081D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2574" y="5951023"/>
            <a:ext cx="10004100" cy="273168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accent4"/>
                </a:solidFill>
                <a:latin typeface="+mn-lt"/>
              </a:defRPr>
            </a:lvl1pPr>
            <a:lvl2pPr algn="ctr">
              <a:defRPr sz="1200">
                <a:solidFill>
                  <a:srgbClr val="B4A9D6"/>
                </a:solidFill>
                <a:latin typeface="+mn-lt"/>
              </a:defRPr>
            </a:lvl2pPr>
            <a:lvl3pPr algn="ctr">
              <a:defRPr sz="1200">
                <a:solidFill>
                  <a:srgbClr val="B4A9D6"/>
                </a:solidFill>
                <a:latin typeface="+mn-lt"/>
              </a:defRPr>
            </a:lvl3pPr>
            <a:lvl4pPr algn="ctr">
              <a:defRPr sz="1200">
                <a:solidFill>
                  <a:srgbClr val="B4A9D6"/>
                </a:solidFill>
                <a:latin typeface="+mn-lt"/>
              </a:defRPr>
            </a:lvl4pPr>
            <a:lvl5pPr algn="ctr">
              <a:defRPr sz="1200">
                <a:solidFill>
                  <a:srgbClr val="B4A9D6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Reference:</a:t>
            </a:r>
            <a:endParaRPr lang="es-CO" dirty="0"/>
          </a:p>
        </p:txBody>
      </p:sp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84B59156-B1A3-4992-A7B6-4DE6C4A9FB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90625" y="2271879"/>
            <a:ext cx="9248775" cy="657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tx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statement</a:t>
            </a:r>
            <a:r>
              <a:rPr lang="es-ES" dirty="0"/>
              <a:t> and short </a:t>
            </a:r>
            <a:r>
              <a:rPr lang="es-ES" dirty="0" err="1"/>
              <a:t>sentences</a:t>
            </a:r>
            <a:endParaRPr lang="es-CO" dirty="0"/>
          </a:p>
        </p:txBody>
      </p:sp>
      <p:sp>
        <p:nvSpPr>
          <p:cNvPr id="22" name="Marcador de texto 3">
            <a:extLst>
              <a:ext uri="{FF2B5EF4-FFF2-40B4-BE49-F238E27FC236}">
                <a16:creationId xmlns:a16="http://schemas.microsoft.com/office/drawing/2014/main" id="{D9A3E197-CAB3-417C-8D75-897C23CD15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102984"/>
            <a:ext cx="9248771" cy="9946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accompany</a:t>
            </a:r>
            <a:r>
              <a:rPr lang="es-ES" dirty="0"/>
              <a:t> </a:t>
            </a:r>
            <a:r>
              <a:rPr lang="es-ES" dirty="0" err="1"/>
              <a:t>images</a:t>
            </a:r>
            <a:r>
              <a:rPr lang="es-ES" dirty="0"/>
              <a:t> and short </a:t>
            </a:r>
            <a:r>
              <a:rPr lang="es-ES" dirty="0" err="1"/>
              <a:t>paragraphs</a:t>
            </a:r>
            <a:endParaRPr lang="es-CO" dirty="0"/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1BBA4EAB-A857-43F7-967F-2516099284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90624" y="4271376"/>
            <a:ext cx="8391525" cy="4389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long</a:t>
            </a:r>
            <a:r>
              <a:rPr lang="es-ES" dirty="0"/>
              <a:t> </a:t>
            </a:r>
            <a:r>
              <a:rPr lang="es-ES" dirty="0" err="1"/>
              <a:t>paraghaps</a:t>
            </a:r>
            <a:r>
              <a:rPr lang="es-ES" dirty="0"/>
              <a:t>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89743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itle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EF592A93-20D7-4818-93E6-A0786555D1CB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1605946" y="1114014"/>
            <a:ext cx="10346" cy="5033216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AF3AE66-8296-470F-9D3F-CADAC5C60CC7}"/>
              </a:ext>
            </a:extLst>
          </p:cNvPr>
          <p:cNvCxnSpPr>
            <a:cxnSpLocks/>
          </p:cNvCxnSpPr>
          <p:nvPr userDrawn="1"/>
        </p:nvCxnSpPr>
        <p:spPr>
          <a:xfrm flipV="1">
            <a:off x="497362" y="1395054"/>
            <a:ext cx="0" cy="4975950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AC038DE-D223-4842-B733-D8BD4026461A}"/>
              </a:ext>
            </a:extLst>
          </p:cNvPr>
          <p:cNvCxnSpPr>
            <a:cxnSpLocks/>
          </p:cNvCxnSpPr>
          <p:nvPr userDrawn="1"/>
        </p:nvCxnSpPr>
        <p:spPr>
          <a:xfrm>
            <a:off x="485775" y="6358304"/>
            <a:ext cx="10581057" cy="0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upo 12">
            <a:extLst>
              <a:ext uri="{FF2B5EF4-FFF2-40B4-BE49-F238E27FC236}">
                <a16:creationId xmlns:a16="http://schemas.microsoft.com/office/drawing/2014/main" id="{243A272D-67E0-46CB-9311-62402109B029}"/>
              </a:ext>
            </a:extLst>
          </p:cNvPr>
          <p:cNvGrpSpPr/>
          <p:nvPr userDrawn="1"/>
        </p:nvGrpSpPr>
        <p:grpSpPr>
          <a:xfrm>
            <a:off x="10726674" y="6044165"/>
            <a:ext cx="1465326" cy="653678"/>
            <a:chOff x="10726674" y="5983777"/>
            <a:chExt cx="1465326" cy="653678"/>
          </a:xfrm>
        </p:grpSpPr>
        <p:sp>
          <p:nvSpPr>
            <p:cNvPr id="14" name="Rectángulo 7">
              <a:extLst>
                <a:ext uri="{FF2B5EF4-FFF2-40B4-BE49-F238E27FC236}">
                  <a16:creationId xmlns:a16="http://schemas.microsoft.com/office/drawing/2014/main" id="{DCEB60BD-0D34-42F5-BB05-0D2D314D6338}"/>
                </a:ext>
              </a:extLst>
            </p:cNvPr>
            <p:cNvSpPr/>
            <p:nvPr/>
          </p:nvSpPr>
          <p:spPr>
            <a:xfrm>
              <a:off x="10726674" y="6086842"/>
              <a:ext cx="1465326" cy="447548"/>
            </a:xfrm>
            <a:custGeom>
              <a:avLst/>
              <a:gdLst>
                <a:gd name="connsiteX0" fmla="*/ 0 w 2752725"/>
                <a:gd name="connsiteY0" fmla="*/ 0 h 542924"/>
                <a:gd name="connsiteX1" fmla="*/ 2752725 w 2752725"/>
                <a:gd name="connsiteY1" fmla="*/ 0 h 542924"/>
                <a:gd name="connsiteX2" fmla="*/ 2752725 w 2752725"/>
                <a:gd name="connsiteY2" fmla="*/ 542924 h 542924"/>
                <a:gd name="connsiteX3" fmla="*/ 0 w 2752725"/>
                <a:gd name="connsiteY3" fmla="*/ 542924 h 542924"/>
                <a:gd name="connsiteX4" fmla="*/ 0 w 2752725"/>
                <a:gd name="connsiteY4" fmla="*/ 0 h 542924"/>
                <a:gd name="connsiteX0" fmla="*/ 698500 w 2752725"/>
                <a:gd name="connsiteY0" fmla="*/ 6350 h 542924"/>
                <a:gd name="connsiteX1" fmla="*/ 2752725 w 2752725"/>
                <a:gd name="connsiteY1" fmla="*/ 0 h 542924"/>
                <a:gd name="connsiteX2" fmla="*/ 2752725 w 2752725"/>
                <a:gd name="connsiteY2" fmla="*/ 542924 h 542924"/>
                <a:gd name="connsiteX3" fmla="*/ 0 w 2752725"/>
                <a:gd name="connsiteY3" fmla="*/ 542924 h 542924"/>
                <a:gd name="connsiteX4" fmla="*/ 698500 w 2752725"/>
                <a:gd name="connsiteY4" fmla="*/ 6350 h 54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2725" h="542924">
                  <a:moveTo>
                    <a:pt x="698500" y="6350"/>
                  </a:moveTo>
                  <a:lnTo>
                    <a:pt x="2752725" y="0"/>
                  </a:lnTo>
                  <a:lnTo>
                    <a:pt x="2752725" y="542924"/>
                  </a:lnTo>
                  <a:lnTo>
                    <a:pt x="0" y="542924"/>
                  </a:lnTo>
                  <a:lnTo>
                    <a:pt x="698500" y="6350"/>
                  </a:lnTo>
                  <a:close/>
                </a:path>
              </a:pathLst>
            </a:custGeom>
            <a:solidFill>
              <a:srgbClr val="3429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0CB70904-E312-4B91-ACC7-68B317A3E5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32095" y="5983777"/>
              <a:ext cx="548640" cy="653678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CB6F10A7-806E-4310-BCD6-D8F101F73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6832" y="6044872"/>
              <a:ext cx="497362" cy="592583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38704560-02B7-434E-99C1-B5EBC796D1D1}"/>
              </a:ext>
            </a:extLst>
          </p:cNvPr>
          <p:cNvCxnSpPr>
            <a:cxnSpLocks/>
          </p:cNvCxnSpPr>
          <p:nvPr userDrawn="1"/>
        </p:nvCxnSpPr>
        <p:spPr>
          <a:xfrm>
            <a:off x="497362" y="1114425"/>
            <a:ext cx="11118110" cy="0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ítulo 4">
            <a:extLst>
              <a:ext uri="{FF2B5EF4-FFF2-40B4-BE49-F238E27FC236}">
                <a16:creationId xmlns:a16="http://schemas.microsoft.com/office/drawing/2014/main" id="{03862C93-60A3-483E-870F-D4EDB670B8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781036"/>
            <a:ext cx="5125391" cy="657377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>
            <a:lvl1pPr marL="360000"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19" name="Google Shape;12;p16">
            <a:extLst>
              <a:ext uri="{FF2B5EF4-FFF2-40B4-BE49-F238E27FC236}">
                <a16:creationId xmlns:a16="http://schemas.microsoft.com/office/drawing/2014/main" id="{477E3AEE-6815-4B04-9CFF-CC9B9EA6388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57223" y="178222"/>
            <a:ext cx="332321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2BD88AD7-A676-4214-86CE-92C0CE3D14DC}" type="slidenum">
              <a:rPr lang="es-CO" smtClean="0"/>
              <a:t>‹Nº›</a:t>
            </a:fld>
            <a:endParaRPr lang="es-CO"/>
          </a:p>
        </p:txBody>
      </p:sp>
      <p:sp>
        <p:nvSpPr>
          <p:cNvPr id="20" name="Marcador de texto 27">
            <a:extLst>
              <a:ext uri="{FF2B5EF4-FFF2-40B4-BE49-F238E27FC236}">
                <a16:creationId xmlns:a16="http://schemas.microsoft.com/office/drawing/2014/main" id="{A1EB8ABF-674F-4A39-B6EF-07CD0A081D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2574" y="5951023"/>
            <a:ext cx="10004100" cy="273168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B4A9D6"/>
                </a:solidFill>
                <a:latin typeface="+mn-lt"/>
              </a:defRPr>
            </a:lvl1pPr>
            <a:lvl2pPr algn="ctr">
              <a:defRPr sz="1200">
                <a:solidFill>
                  <a:srgbClr val="B4A9D6"/>
                </a:solidFill>
                <a:latin typeface="+mn-lt"/>
              </a:defRPr>
            </a:lvl2pPr>
            <a:lvl3pPr algn="ctr">
              <a:defRPr sz="1200">
                <a:solidFill>
                  <a:srgbClr val="B4A9D6"/>
                </a:solidFill>
                <a:latin typeface="+mn-lt"/>
              </a:defRPr>
            </a:lvl3pPr>
            <a:lvl4pPr algn="ctr">
              <a:defRPr sz="1200">
                <a:solidFill>
                  <a:srgbClr val="B4A9D6"/>
                </a:solidFill>
                <a:latin typeface="+mn-lt"/>
              </a:defRPr>
            </a:lvl4pPr>
            <a:lvl5pPr algn="ctr">
              <a:defRPr sz="1200">
                <a:solidFill>
                  <a:srgbClr val="B4A9D6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Reference:</a:t>
            </a:r>
            <a:endParaRPr lang="es-CO" dirty="0"/>
          </a:p>
        </p:txBody>
      </p:sp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84B59156-B1A3-4992-A7B6-4DE6C4A9FB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90625" y="2271879"/>
            <a:ext cx="9248775" cy="657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statement</a:t>
            </a:r>
            <a:r>
              <a:rPr lang="es-ES" dirty="0"/>
              <a:t> and short </a:t>
            </a:r>
            <a:r>
              <a:rPr lang="es-ES" dirty="0" err="1"/>
              <a:t>sentences</a:t>
            </a:r>
            <a:endParaRPr lang="es-CO" dirty="0"/>
          </a:p>
        </p:txBody>
      </p:sp>
      <p:sp>
        <p:nvSpPr>
          <p:cNvPr id="22" name="Marcador de texto 3">
            <a:extLst>
              <a:ext uri="{FF2B5EF4-FFF2-40B4-BE49-F238E27FC236}">
                <a16:creationId xmlns:a16="http://schemas.microsoft.com/office/drawing/2014/main" id="{D9A3E197-CAB3-417C-8D75-897C23CD15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102984"/>
            <a:ext cx="9248771" cy="9946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accompany</a:t>
            </a:r>
            <a:r>
              <a:rPr lang="es-ES" dirty="0"/>
              <a:t> </a:t>
            </a:r>
            <a:r>
              <a:rPr lang="es-ES" dirty="0" err="1"/>
              <a:t>images</a:t>
            </a:r>
            <a:r>
              <a:rPr lang="es-ES" dirty="0"/>
              <a:t> and short </a:t>
            </a:r>
            <a:r>
              <a:rPr lang="es-ES" dirty="0" err="1"/>
              <a:t>paragraphs</a:t>
            </a:r>
            <a:endParaRPr lang="es-CO" dirty="0"/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1BBA4EAB-A857-43F7-967F-2516099284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90624" y="4271376"/>
            <a:ext cx="8391525" cy="4389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long</a:t>
            </a:r>
            <a:r>
              <a:rPr lang="es-ES" dirty="0"/>
              <a:t> </a:t>
            </a:r>
            <a:r>
              <a:rPr lang="es-ES" dirty="0" err="1"/>
              <a:t>paraghaps</a:t>
            </a:r>
            <a:r>
              <a:rPr lang="es-ES" dirty="0"/>
              <a:t>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57892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27">
            <a:extLst>
              <a:ext uri="{FF2B5EF4-FFF2-40B4-BE49-F238E27FC236}">
                <a16:creationId xmlns:a16="http://schemas.microsoft.com/office/drawing/2014/main" id="{A0441734-9F30-4C49-B101-11D761A977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56945" y="5951023"/>
            <a:ext cx="7678109" cy="273168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accent4"/>
                </a:solidFill>
                <a:latin typeface="+mn-lt"/>
              </a:defRPr>
            </a:lvl1pPr>
            <a:lvl2pPr algn="ctr">
              <a:defRPr sz="1200">
                <a:solidFill>
                  <a:srgbClr val="B4A9D6"/>
                </a:solidFill>
                <a:latin typeface="+mn-lt"/>
              </a:defRPr>
            </a:lvl2pPr>
            <a:lvl3pPr algn="ctr">
              <a:defRPr sz="1200">
                <a:solidFill>
                  <a:srgbClr val="B4A9D6"/>
                </a:solidFill>
                <a:latin typeface="+mn-lt"/>
              </a:defRPr>
            </a:lvl3pPr>
            <a:lvl4pPr algn="ctr">
              <a:defRPr sz="1200">
                <a:solidFill>
                  <a:srgbClr val="B4A9D6"/>
                </a:solidFill>
                <a:latin typeface="+mn-lt"/>
              </a:defRPr>
            </a:lvl4pPr>
            <a:lvl5pPr algn="ctr">
              <a:defRPr sz="1200">
                <a:solidFill>
                  <a:srgbClr val="B4A9D6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Reference:</a:t>
            </a:r>
            <a:endParaRPr lang="es-CO" dirty="0"/>
          </a:p>
        </p:txBody>
      </p:sp>
      <p:sp>
        <p:nvSpPr>
          <p:cNvPr id="7" name="Marcador de número de diapositiva 2">
            <a:extLst>
              <a:ext uri="{FF2B5EF4-FFF2-40B4-BE49-F238E27FC236}">
                <a16:creationId xmlns:a16="http://schemas.microsoft.com/office/drawing/2014/main" id="{7706E794-AE11-447D-9EDC-CAB8C18F2A74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257223" y="178222"/>
            <a:ext cx="332321" cy="215444"/>
          </a:xfrm>
        </p:spPr>
        <p:txBody>
          <a:bodyPr/>
          <a:lstStyle/>
          <a:p>
            <a:fld id="{2BD88AD7-A676-4214-86CE-92C0CE3D14DC}" type="slidenum">
              <a:rPr lang="es-CO" smtClean="0"/>
              <a:t>‹Nº›</a:t>
            </a:fld>
            <a:endParaRPr lang="es-CO"/>
          </a:p>
        </p:txBody>
      </p:sp>
      <p:sp>
        <p:nvSpPr>
          <p:cNvPr id="30" name="Marcador de texto 3">
            <a:extLst>
              <a:ext uri="{FF2B5EF4-FFF2-40B4-BE49-F238E27FC236}">
                <a16:creationId xmlns:a16="http://schemas.microsoft.com/office/drawing/2014/main" id="{C2B08C6B-708D-4F91-91E7-81E5DD4D8B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90625" y="2271879"/>
            <a:ext cx="9248775" cy="657377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statement</a:t>
            </a:r>
            <a:r>
              <a:rPr lang="es-ES" dirty="0"/>
              <a:t> and short </a:t>
            </a:r>
            <a:r>
              <a:rPr lang="es-ES" dirty="0" err="1"/>
              <a:t>sentences</a:t>
            </a:r>
            <a:endParaRPr lang="es-CO" dirty="0"/>
          </a:p>
        </p:txBody>
      </p:sp>
      <p:sp>
        <p:nvSpPr>
          <p:cNvPr id="31" name="Marcador de texto 3">
            <a:extLst>
              <a:ext uri="{FF2B5EF4-FFF2-40B4-BE49-F238E27FC236}">
                <a16:creationId xmlns:a16="http://schemas.microsoft.com/office/drawing/2014/main" id="{8D7C4143-D4D1-4CA4-9466-8D5AB64D5E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102984"/>
            <a:ext cx="9248771" cy="994664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accompany</a:t>
            </a:r>
            <a:r>
              <a:rPr lang="es-ES" dirty="0"/>
              <a:t> </a:t>
            </a:r>
            <a:r>
              <a:rPr lang="es-ES" dirty="0" err="1"/>
              <a:t>images</a:t>
            </a:r>
            <a:r>
              <a:rPr lang="es-ES" dirty="0"/>
              <a:t> and short </a:t>
            </a:r>
            <a:r>
              <a:rPr lang="es-ES" dirty="0" err="1"/>
              <a:t>paragraphs</a:t>
            </a:r>
            <a:endParaRPr lang="es-CO" dirty="0"/>
          </a:p>
        </p:txBody>
      </p:sp>
      <p:sp>
        <p:nvSpPr>
          <p:cNvPr id="32" name="Marcador de texto 3">
            <a:extLst>
              <a:ext uri="{FF2B5EF4-FFF2-40B4-BE49-F238E27FC236}">
                <a16:creationId xmlns:a16="http://schemas.microsoft.com/office/drawing/2014/main" id="{CF1D7A40-EBD6-4087-A70F-6A82668952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90624" y="4271376"/>
            <a:ext cx="8391525" cy="43890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long</a:t>
            </a:r>
            <a:r>
              <a:rPr lang="es-ES" dirty="0"/>
              <a:t> </a:t>
            </a:r>
            <a:r>
              <a:rPr lang="es-ES" dirty="0" err="1"/>
              <a:t>paraghaps</a:t>
            </a:r>
            <a:r>
              <a:rPr lang="es-ES" dirty="0"/>
              <a:t> </a:t>
            </a:r>
            <a:endParaRPr lang="es-CO" dirty="0"/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E7E68943-30BE-4847-B002-2276C1347D3E}"/>
              </a:ext>
            </a:extLst>
          </p:cNvPr>
          <p:cNvGrpSpPr/>
          <p:nvPr userDrawn="1"/>
        </p:nvGrpSpPr>
        <p:grpSpPr>
          <a:xfrm rot="16200000">
            <a:off x="2063" y="1184800"/>
            <a:ext cx="1511929" cy="336961"/>
            <a:chOff x="10316749" y="6254340"/>
            <a:chExt cx="1511929" cy="336961"/>
          </a:xfrm>
        </p:grpSpPr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F865360F-244F-4355-9CF1-EF53B8DBB65E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noFill/>
            <a:ln w="28575" cap="flat" cmpd="sng" algn="ctr">
              <a:solidFill>
                <a:srgbClr val="342956"/>
              </a:solidFill>
              <a:prstDash val="solid"/>
            </a:ln>
            <a:effectLst/>
          </p:spPr>
        </p:cxnSp>
        <p:grpSp>
          <p:nvGrpSpPr>
            <p:cNvPr id="57" name="Grupo 56">
              <a:extLst>
                <a:ext uri="{FF2B5EF4-FFF2-40B4-BE49-F238E27FC236}">
                  <a16:creationId xmlns:a16="http://schemas.microsoft.com/office/drawing/2014/main" id="{6BFDD539-F965-49AE-A23A-8A721764CDB1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62" name="Grupo 61">
                <a:extLst>
                  <a:ext uri="{FF2B5EF4-FFF2-40B4-BE49-F238E27FC236}">
                    <a16:creationId xmlns:a16="http://schemas.microsoft.com/office/drawing/2014/main" id="{0B312E65-C0DF-4D00-978B-F999AA01E9DA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64" name="Elipse 63">
                  <a:extLst>
                    <a:ext uri="{FF2B5EF4-FFF2-40B4-BE49-F238E27FC236}">
                      <a16:creationId xmlns:a16="http://schemas.microsoft.com/office/drawing/2014/main" id="{29E3E159-B6BD-4A15-93F6-EF9284494286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342956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s-CO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ncizar Sans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65" name="Elipse 64">
                  <a:extLst>
                    <a:ext uri="{FF2B5EF4-FFF2-40B4-BE49-F238E27FC236}">
                      <a16:creationId xmlns:a16="http://schemas.microsoft.com/office/drawing/2014/main" id="{80E888A8-490F-4A7D-8539-D4E2E312435A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rgbClr val="342956"/>
                </a:solidFill>
                <a:ln w="2540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s-CO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ncizar Sans"/>
                    <a:ea typeface="+mn-ea"/>
                    <a:cs typeface="+mn-cs"/>
                    <a:sym typeface="Arial"/>
                  </a:endParaRPr>
                </a:p>
              </p:txBody>
            </p:sp>
          </p:grpSp>
          <p:sp>
            <p:nvSpPr>
              <p:cNvPr id="63" name="Elipse 62">
                <a:extLst>
                  <a:ext uri="{FF2B5EF4-FFF2-40B4-BE49-F238E27FC236}">
                    <a16:creationId xmlns:a16="http://schemas.microsoft.com/office/drawing/2014/main" id="{98FF8D77-6FB6-4064-8449-5A87781A1ABC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s-CO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cizar Sans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58" name="Grupo 57">
              <a:extLst>
                <a:ext uri="{FF2B5EF4-FFF2-40B4-BE49-F238E27FC236}">
                  <a16:creationId xmlns:a16="http://schemas.microsoft.com/office/drawing/2014/main" id="{BD844DA3-0517-469F-A1CA-5A8FBFF34C0C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60" name="Elipse 59">
                <a:extLst>
                  <a:ext uri="{FF2B5EF4-FFF2-40B4-BE49-F238E27FC236}">
                    <a16:creationId xmlns:a16="http://schemas.microsoft.com/office/drawing/2014/main" id="{0B4D7CEB-9FC0-47C5-B613-E8E265C2D0A1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34295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s-CO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cizar Sans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9966B05A-4A1F-4BC4-B70A-F4C58D4EC1DA}"/>
                  </a:ext>
                </a:extLst>
              </p:cNvPr>
              <p:cNvSpPr/>
              <p:nvPr/>
            </p:nvSpPr>
            <p:spPr>
              <a:xfrm>
                <a:off x="4767185" y="860880"/>
                <a:ext cx="504976" cy="504976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34295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s-CO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cizar Sans"/>
                  <a:ea typeface="+mn-ea"/>
                  <a:cs typeface="+mn-cs"/>
                  <a:sym typeface="Arial"/>
                </a:endParaRPr>
              </a:p>
            </p:txBody>
          </p:sp>
        </p:grpSp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F0554391-5C27-4A84-8D95-8865B775915D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 w="25400" cap="flat" cmpd="sng" algn="ctr">
              <a:solidFill>
                <a:srgbClr val="34295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s-CO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cizar Sans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66" name="Grupo 65">
            <a:extLst>
              <a:ext uri="{FF2B5EF4-FFF2-40B4-BE49-F238E27FC236}">
                <a16:creationId xmlns:a16="http://schemas.microsoft.com/office/drawing/2014/main" id="{00E50FB0-2C59-41DE-983F-17B2899D5BF1}"/>
              </a:ext>
            </a:extLst>
          </p:cNvPr>
          <p:cNvGrpSpPr/>
          <p:nvPr userDrawn="1"/>
        </p:nvGrpSpPr>
        <p:grpSpPr>
          <a:xfrm rot="16200000">
            <a:off x="10868093" y="5933555"/>
            <a:ext cx="1511929" cy="336961"/>
            <a:chOff x="10316749" y="6254340"/>
            <a:chExt cx="1511929" cy="336961"/>
          </a:xfrm>
        </p:grpSpPr>
        <p:cxnSp>
          <p:nvCxnSpPr>
            <p:cNvPr id="67" name="Conector recto 66">
              <a:extLst>
                <a:ext uri="{FF2B5EF4-FFF2-40B4-BE49-F238E27FC236}">
                  <a16:creationId xmlns:a16="http://schemas.microsoft.com/office/drawing/2014/main" id="{0B5E5ACD-5EE8-41AE-A7CB-09A01FA7AE4F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noFill/>
            <a:ln w="28575" cap="flat" cmpd="sng" algn="ctr">
              <a:solidFill>
                <a:srgbClr val="342956"/>
              </a:solidFill>
              <a:prstDash val="solid"/>
            </a:ln>
            <a:effectLst/>
          </p:spPr>
        </p:cxnSp>
        <p:grpSp>
          <p:nvGrpSpPr>
            <p:cNvPr id="68" name="Grupo 67">
              <a:extLst>
                <a:ext uri="{FF2B5EF4-FFF2-40B4-BE49-F238E27FC236}">
                  <a16:creationId xmlns:a16="http://schemas.microsoft.com/office/drawing/2014/main" id="{D4AF5D90-49A0-4B6E-B6D5-F4544A51B456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73" name="Grupo 72">
                <a:extLst>
                  <a:ext uri="{FF2B5EF4-FFF2-40B4-BE49-F238E27FC236}">
                    <a16:creationId xmlns:a16="http://schemas.microsoft.com/office/drawing/2014/main" id="{1B9CD3A6-143A-4A9A-AEA5-8EFA2526BA04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75" name="Elipse 74">
                  <a:extLst>
                    <a:ext uri="{FF2B5EF4-FFF2-40B4-BE49-F238E27FC236}">
                      <a16:creationId xmlns:a16="http://schemas.microsoft.com/office/drawing/2014/main" id="{83075099-1126-438A-96B5-701C653A1AB1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342956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s-CO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ncizar Sans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6" name="Elipse 75">
                  <a:extLst>
                    <a:ext uri="{FF2B5EF4-FFF2-40B4-BE49-F238E27FC236}">
                      <a16:creationId xmlns:a16="http://schemas.microsoft.com/office/drawing/2014/main" id="{08EDA9B9-6013-491E-9C42-58E9C5D8D45E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rgbClr val="342956"/>
                </a:solidFill>
                <a:ln w="2540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s-CO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ncizar Sans"/>
                    <a:ea typeface="+mn-ea"/>
                    <a:cs typeface="+mn-cs"/>
                    <a:sym typeface="Arial"/>
                  </a:endParaRPr>
                </a:p>
              </p:txBody>
            </p:sp>
          </p:grpSp>
          <p:sp>
            <p:nvSpPr>
              <p:cNvPr id="74" name="Elipse 73">
                <a:extLst>
                  <a:ext uri="{FF2B5EF4-FFF2-40B4-BE49-F238E27FC236}">
                    <a16:creationId xmlns:a16="http://schemas.microsoft.com/office/drawing/2014/main" id="{F9DCEF60-FA5F-43AB-8A21-3A697C021CEB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s-CO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cizar Sans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69" name="Grupo 68">
              <a:extLst>
                <a:ext uri="{FF2B5EF4-FFF2-40B4-BE49-F238E27FC236}">
                  <a16:creationId xmlns:a16="http://schemas.microsoft.com/office/drawing/2014/main" id="{684D1E21-5381-43D1-9BAA-3DA06C3E1422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71" name="Elipse 70">
                <a:extLst>
                  <a:ext uri="{FF2B5EF4-FFF2-40B4-BE49-F238E27FC236}">
                    <a16:creationId xmlns:a16="http://schemas.microsoft.com/office/drawing/2014/main" id="{AA895F9C-7187-4052-9FCA-A2E53E3D1333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34295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s-CO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cizar Sans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72" name="Elipse 71">
                <a:extLst>
                  <a:ext uri="{FF2B5EF4-FFF2-40B4-BE49-F238E27FC236}">
                    <a16:creationId xmlns:a16="http://schemas.microsoft.com/office/drawing/2014/main" id="{8D897674-3DBD-4F6C-9D27-3181D7337893}"/>
                  </a:ext>
                </a:extLst>
              </p:cNvPr>
              <p:cNvSpPr/>
              <p:nvPr/>
            </p:nvSpPr>
            <p:spPr>
              <a:xfrm>
                <a:off x="4767185" y="860880"/>
                <a:ext cx="504976" cy="504976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34295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s-CO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cizar Sans"/>
                  <a:ea typeface="+mn-ea"/>
                  <a:cs typeface="+mn-cs"/>
                  <a:sym typeface="Arial"/>
                </a:endParaRPr>
              </a:p>
            </p:txBody>
          </p:sp>
        </p:grpSp>
        <p:sp>
          <p:nvSpPr>
            <p:cNvPr id="70" name="Elipse 69">
              <a:extLst>
                <a:ext uri="{FF2B5EF4-FFF2-40B4-BE49-F238E27FC236}">
                  <a16:creationId xmlns:a16="http://schemas.microsoft.com/office/drawing/2014/main" id="{965D09DB-ABDE-40A6-B446-252AFF975953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 w="25400" cap="flat" cmpd="sng" algn="ctr">
              <a:solidFill>
                <a:srgbClr val="34295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s-CO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cizar Sans"/>
                <a:ea typeface="+mn-ea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3636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4;p3">
            <a:extLst>
              <a:ext uri="{FF2B5EF4-FFF2-40B4-BE49-F238E27FC236}">
                <a16:creationId xmlns:a16="http://schemas.microsoft.com/office/drawing/2014/main" id="{D5AE9324-1005-4C0F-AC49-878F983877E4}"/>
              </a:ext>
            </a:extLst>
          </p:cNvPr>
          <p:cNvSpPr/>
          <p:nvPr userDrawn="1"/>
        </p:nvSpPr>
        <p:spPr>
          <a:xfrm>
            <a:off x="1" y="-25425"/>
            <a:ext cx="12192000" cy="622743"/>
          </a:xfrm>
          <a:custGeom>
            <a:avLst/>
            <a:gdLst/>
            <a:ahLst/>
            <a:cxnLst/>
            <a:rect l="l" t="t" r="r" b="b"/>
            <a:pathLst>
              <a:path w="12186285" h="614680" extrusionOk="0">
                <a:moveTo>
                  <a:pt x="12185675" y="614286"/>
                </a:moveTo>
                <a:lnTo>
                  <a:pt x="0" y="614286"/>
                </a:lnTo>
                <a:lnTo>
                  <a:pt x="0" y="0"/>
                </a:lnTo>
                <a:lnTo>
                  <a:pt x="12185675" y="0"/>
                </a:lnTo>
                <a:lnTo>
                  <a:pt x="12185675" y="614286"/>
                </a:lnTo>
                <a:close/>
              </a:path>
            </a:pathLst>
          </a:custGeom>
          <a:solidFill>
            <a:srgbClr val="34295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CC9E905-EF74-45A8-981D-E222157C9978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/>
          <a:stretch/>
        </p:blipFill>
        <p:spPr>
          <a:xfrm>
            <a:off x="9505950" y="72024"/>
            <a:ext cx="2419299" cy="436381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E2F70ED6-D940-4A76-A5F6-7518F2654D95}"/>
              </a:ext>
            </a:extLst>
          </p:cNvPr>
          <p:cNvGrpSpPr/>
          <p:nvPr userDrawn="1"/>
        </p:nvGrpSpPr>
        <p:grpSpPr>
          <a:xfrm>
            <a:off x="257226" y="119785"/>
            <a:ext cx="332321" cy="332321"/>
            <a:chOff x="2810728" y="204186"/>
            <a:chExt cx="332321" cy="332321"/>
          </a:xfrm>
        </p:grpSpPr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39D6EAF0-16D3-4078-83DF-FFBA0C3247AD}"/>
                </a:ext>
              </a:extLst>
            </p:cNvPr>
            <p:cNvGrpSpPr/>
            <p:nvPr/>
          </p:nvGrpSpPr>
          <p:grpSpPr>
            <a:xfrm>
              <a:off x="2810728" y="204186"/>
              <a:ext cx="332321" cy="332321"/>
              <a:chOff x="2810728" y="204186"/>
              <a:chExt cx="332321" cy="332321"/>
            </a:xfrm>
            <a:effectLst>
              <a:outerShdw dir="2700000" sx="103000" sy="103000" algn="tl" rotWithShape="0">
                <a:prstClr val="black">
                  <a:alpha val="38000"/>
                </a:prstClr>
              </a:outerShdw>
            </a:effectLst>
          </p:grpSpPr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EE5D436D-4682-49B4-A2EE-4CBBD6394572}"/>
                  </a:ext>
                </a:extLst>
              </p:cNvPr>
              <p:cNvSpPr/>
              <p:nvPr/>
            </p:nvSpPr>
            <p:spPr>
              <a:xfrm>
                <a:off x="2810728" y="204186"/>
                <a:ext cx="332321" cy="33232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3" name="Elipse 12">
                <a:extLst>
                  <a:ext uri="{FF2B5EF4-FFF2-40B4-BE49-F238E27FC236}">
                    <a16:creationId xmlns:a16="http://schemas.microsoft.com/office/drawing/2014/main" id="{BFBB890C-AF00-49D1-890C-D2B40972E642}"/>
                  </a:ext>
                </a:extLst>
              </p:cNvPr>
              <p:cNvSpPr/>
              <p:nvPr/>
            </p:nvSpPr>
            <p:spPr>
              <a:xfrm>
                <a:off x="2842169" y="235627"/>
                <a:ext cx="269437" cy="269437"/>
              </a:xfrm>
              <a:prstGeom prst="ellipse">
                <a:avLst/>
              </a:prstGeom>
              <a:gradFill flip="none" rotWithShape="1">
                <a:gsLst>
                  <a:gs pos="0">
                    <a:srgbClr val="7864B5"/>
                  </a:gs>
                  <a:gs pos="49000">
                    <a:srgbClr val="4269A5"/>
                  </a:gs>
                  <a:gs pos="100000">
                    <a:srgbClr val="B2329A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sx="103000" sy="103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sp>
          <p:nvSpPr>
            <p:cNvPr id="11" name="Google Shape;142;p3">
              <a:extLst>
                <a:ext uri="{FF2B5EF4-FFF2-40B4-BE49-F238E27FC236}">
                  <a16:creationId xmlns:a16="http://schemas.microsoft.com/office/drawing/2014/main" id="{F3CAF454-C197-4ABF-87C0-D400315BF678}"/>
                </a:ext>
              </a:extLst>
            </p:cNvPr>
            <p:cNvSpPr txBox="1"/>
            <p:nvPr/>
          </p:nvSpPr>
          <p:spPr>
            <a:xfrm>
              <a:off x="2887034" y="245246"/>
              <a:ext cx="179705" cy="2321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6500" rIns="0" bIns="0" anchor="t" anchorCtr="0">
              <a:spAutoFit/>
            </a:bodyPr>
            <a:lstStyle/>
            <a:p>
              <a:pPr marL="127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12;p16">
            <a:extLst>
              <a:ext uri="{FF2B5EF4-FFF2-40B4-BE49-F238E27FC236}">
                <a16:creationId xmlns:a16="http://schemas.microsoft.com/office/drawing/2014/main" id="{ADFE69D2-85F1-436F-9505-CBD41255E45E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257223" y="178222"/>
            <a:ext cx="332321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2BD88AD7-A676-4214-86CE-92C0CE3D14DC}" type="slidenum">
              <a:rPr lang="es-CO" smtClean="0"/>
              <a:t>‹Nº›</a:t>
            </a:fld>
            <a:endParaRPr lang="es-CO" dirty="0"/>
          </a:p>
        </p:txBody>
      </p:sp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018C79D9-458B-4737-B61B-4C5035FEE3EE}"/>
              </a:ext>
            </a:extLst>
          </p:cNvPr>
          <p:cNvSpPr txBox="1">
            <a:spLocks/>
          </p:cNvSpPr>
          <p:nvPr userDrawn="1"/>
        </p:nvSpPr>
        <p:spPr>
          <a:xfrm>
            <a:off x="846766" y="147280"/>
            <a:ext cx="5133472" cy="27316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Diffusion in Networks</a:t>
            </a:r>
            <a:endParaRPr lang="es-ES" sz="14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3578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5" r:id="rId4"/>
    <p:sldLayoutId id="2147483651" r:id="rId5"/>
    <p:sldLayoutId id="2147483652" r:id="rId6"/>
    <p:sldLayoutId id="2147483653" r:id="rId7"/>
    <p:sldLayoutId id="2147483661" r:id="rId8"/>
    <p:sldLayoutId id="2147483654" r:id="rId9"/>
    <p:sldLayoutId id="2147483662" r:id="rId10"/>
    <p:sldLayoutId id="2147483663" r:id="rId11"/>
    <p:sldLayoutId id="2147483664" r:id="rId12"/>
    <p:sldLayoutId id="2147483655" r:id="rId13"/>
    <p:sldLayoutId id="2147483656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s://es.gizmodo.com/el-pais-que-desplazo-a-uruguay-como-el-mas-rico-de-america-latina-en-2024-2000136182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s://en.wikipedia.org/wiki/Daniel_Bernoulli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es.dreamstime.com/coronavirus-viruses-ilustraci%C3%B3n-conceptual-virus-como-el-y-otros-este-podr%C3%ADa-ser-peligroso-o-mortal-sars-image173002141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culturacientifica.com/2020/08/24/el-modelo-sir-un-enfoque-matematico-de-la-propagacion-de-infecciones/kermack-eta-a-g-mckendrick/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photo/?fbid=2879526448962177&amp;set=a.1572396643008504" TargetMode="External"/><Relationship Id="rId2" Type="http://schemas.openxmlformats.org/officeDocument/2006/relationships/hyperlink" Target="https://marriagefamilyblog.wordpress.com/2017/11/06/social-interactionism-theory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networksciencebook.com/chapter/1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pgsignal.com/2022/06/07/malcolm-gladwell-on-building-trust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knowyourmeme.com/photos/2386375-spreading-misinformation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networkatlas.eu/files/sna_book.pdf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nature.com/articles/s41597-022-01163-2/figures/3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biologysimulations.com/population-dynamics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researchgate.net/figure/Modelling-cycle-Kaiser-and-Stender-2013-p-279_fig20_333153492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photo/?fbid=911255981003944&amp;set=a.532563495539863&amp;locale=ps_AF" TargetMode="External"/><Relationship Id="rId2" Type="http://schemas.openxmlformats.org/officeDocument/2006/relationships/hyperlink" Target="https://www.commonwealthfund.org/publications/podcast/2022/jun/strong-public-health-system-depends-on-making-invisible-visible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shutterstock.com/es/image-vector/social-networks-internet-communication-vector-224504248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everypixel.com/image-12481499202145626443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https://www.pexels.com/es-es/foto/fotografia-de-cerca-de-conos-de-plastico-amarillo-verde-rojo-y-marron-sobre-una-superficie-revestida-de-blanco-163064/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networkatlas.eu/files/sna_book.pdf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ww.networkatlas.eu/files/sna_book.pdf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hyperlink" Target="https://jamelende.github.io/netlogo-models/SINetlogo.html" TargetMode="Externa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www.networkatlas.eu/files/sna_book.pdf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hyperlink" Target="https://jamelende.github.io/netlogo-models/SISAdamic.html" TargetMode="Externa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microsoft.com/office/2018/10/relationships/comments" Target="../comments/modernComment_12B_E82DC054.xml"/><Relationship Id="rId2" Type="http://schemas.openxmlformats.org/officeDocument/2006/relationships/hyperlink" Target="https://www.networkatlas.eu/files/sna_book.pdf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ww.networkatlas.eu/files/sna_book.pdf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hyperlink" Target="https://jamelende.github.io/netlogo-models/SIRNetlogo.html" TargetMode="Externa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jamelende.github.io/netlogo-models/DifusionSimultaneaTresModelos2024-1Web.html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jamelende.github.io/netlogo-models/DifusionCompleto.html" TargetMode="External"/><Relationship Id="rId4" Type="http://schemas.openxmlformats.org/officeDocument/2006/relationships/hyperlink" Target="https://jamelende.github.io/netlogo-models/DifusionSirTresModelosTresCurvas20241Web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jamelende.github.io/netlogo-models/VulnerabilityComponentsThreeModelsWeb.html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jamelende.github.io/netlogo-models/Difusion-AtaqueCompleto.html" TargetMode="External"/><Relationship Id="rId4" Type="http://schemas.openxmlformats.org/officeDocument/2006/relationships/hyperlink" Target="https://jamelende.github.io/netlogo-models/VulnerabilityDiameterThreeModelsWeb.html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workatlas.eu/files/sna_book.pdf" TargetMode="External"/><Relationship Id="rId2" Type="http://schemas.openxmlformats.org/officeDocument/2006/relationships/hyperlink" Target="https://networksciencebook.com/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nature.com/articles/s41597-022-01163-2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knowyourmeme.com/photos/2386375-spreading-misinformation" TargetMode="External"/><Relationship Id="rId3" Type="http://schemas.openxmlformats.org/officeDocument/2006/relationships/hyperlink" Target="https://es.dreamstime.com/coronavirus-viruses-ilustraci%C3%B3n-conceptual-virus-como-el-y-otros-este-podr%C3%ADa-ser-peligroso-o-mortal-sars-image173002141" TargetMode="External"/><Relationship Id="rId7" Type="http://schemas.openxmlformats.org/officeDocument/2006/relationships/hyperlink" Target="https://culturacientifica.com/2020/08/24/el-modelo-sir-un-enfoque-matematico-de-la-propagacion-de-infecciones/kermack-eta-a-g-mckendrick/" TargetMode="External"/><Relationship Id="rId2" Type="http://schemas.openxmlformats.org/officeDocument/2006/relationships/hyperlink" Target="https://networksciencebook.com/chapter/1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marriagefamilyblog.wordpress.com/2017/11/06/social-interactionism-theory/" TargetMode="External"/><Relationship Id="rId5" Type="http://schemas.openxmlformats.org/officeDocument/2006/relationships/hyperlink" Target="https://es.gizmodo.com/el-pais-que-desplazo-a-uruguay-como-el-mas-rico-de-america-latina-en-2024-2000136182" TargetMode="External"/><Relationship Id="rId10" Type="http://schemas.openxmlformats.org/officeDocument/2006/relationships/hyperlink" Target="https://www.everypixel.com/image-12481499202145626443" TargetMode="External"/><Relationship Id="rId4" Type="http://schemas.openxmlformats.org/officeDocument/2006/relationships/hyperlink" Target="https://www.commonwealthfund.org/publications/podcast/2022/jun/strong-public-health-system-depends-on-making-invisible-visible" TargetMode="External"/><Relationship Id="rId9" Type="http://schemas.openxmlformats.org/officeDocument/2006/relationships/hyperlink" Target="https://www.networkatlas.eu/files/sna_book.pdf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photo/?fbid=2879526448962177&amp;set=a.1572396643008504" TargetMode="External"/><Relationship Id="rId3" Type="http://schemas.openxmlformats.org/officeDocument/2006/relationships/hyperlink" Target="https://pgsignal.com/2022/06/07/malcolm-gladwell-on-building-trust/" TargetMode="External"/><Relationship Id="rId7" Type="http://schemas.openxmlformats.org/officeDocument/2006/relationships/hyperlink" Target="https://www.shutterstock.com/es/image-vector/social-networks-internet-communication-vector-224504248" TargetMode="External"/><Relationship Id="rId2" Type="http://schemas.openxmlformats.org/officeDocument/2006/relationships/hyperlink" Target="https://www.researchgate.net/figure/Modelling-cycle-Kaiser-and-Stender-2013-p-279_fig20_333153492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en.wikipedia.org/wiki/Daniel_Bernoulli" TargetMode="External"/><Relationship Id="rId11" Type="http://schemas.openxmlformats.org/officeDocument/2006/relationships/hyperlink" Target="https://www.nature.com/articles/s41597-022-01163-2/figures/3" TargetMode="External"/><Relationship Id="rId5" Type="http://schemas.openxmlformats.org/officeDocument/2006/relationships/hyperlink" Target="https://www.biologysimulations.com/population-dynamics" TargetMode="External"/><Relationship Id="rId10" Type="http://schemas.openxmlformats.org/officeDocument/2006/relationships/hyperlink" Target="https://www.readingvine.com/passages/the-golden-age/" TargetMode="External"/><Relationship Id="rId4" Type="http://schemas.openxmlformats.org/officeDocument/2006/relationships/hyperlink" Target="https://www.pexels.com/es-es/foto/fotografia-de-cerca-de-conos-de-plastico-amarillo-verde-rojo-y-marron-sobre-una-superficie-revestida-de-blanco-163064/" TargetMode="External"/><Relationship Id="rId9" Type="http://schemas.openxmlformats.org/officeDocument/2006/relationships/hyperlink" Target="https://www.nature.com/articles/srep38865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video" Target="https://www.youtube.com/embed/X0GnWnGcQsM" TargetMode="Externa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59D885E-4E04-F771-D81E-C6BADF25CCA9}"/>
              </a:ext>
            </a:extLst>
          </p:cNvPr>
          <p:cNvSpPr txBox="1"/>
          <p:nvPr/>
        </p:nvSpPr>
        <p:spPr>
          <a:xfrm>
            <a:off x="1254292" y="3399318"/>
            <a:ext cx="5673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cizar Sans"/>
                <a:ea typeface="+mn-ea"/>
                <a:cs typeface="+mn-cs"/>
              </a:rPr>
              <a:t>Professor</a:t>
            </a:r>
            <a:endParaRPr lang="en-US" noProof="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2F553CF-2C6B-8A57-3547-497AD1E42884}"/>
              </a:ext>
            </a:extLst>
          </p:cNvPr>
          <p:cNvSpPr txBox="1"/>
          <p:nvPr/>
        </p:nvSpPr>
        <p:spPr>
          <a:xfrm>
            <a:off x="1242491" y="3764935"/>
            <a:ext cx="6370923" cy="34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cizar Sans Black" panose="020B0A02040300000003" pitchFamily="34" charset="0"/>
                <a:ea typeface="+mn-ea"/>
                <a:cs typeface="+mn-cs"/>
              </a:rPr>
              <a:t>Jorge Alfonso Meléndez Acuña</a:t>
            </a:r>
          </a:p>
        </p:txBody>
      </p:sp>
    </p:spTree>
    <p:extLst>
      <p:ext uri="{BB962C8B-B14F-4D97-AF65-F5344CB8AC3E}">
        <p14:creationId xmlns:p14="http://schemas.microsoft.com/office/powerpoint/2010/main" val="381670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C2CAD-6580-EACE-17DA-2C5D0936D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BBC67EB-8C24-67C9-57FA-239725BA4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1036"/>
            <a:ext cx="7481455" cy="657377"/>
          </a:xfrm>
        </p:spPr>
        <p:txBody>
          <a:bodyPr/>
          <a:lstStyle/>
          <a:p>
            <a:r>
              <a:rPr lang="es-CO" dirty="0"/>
              <a:t>Dynamics </a:t>
            </a:r>
            <a:r>
              <a:rPr lang="es-CO" dirty="0" err="1"/>
              <a:t>of</a:t>
            </a:r>
            <a:r>
              <a:rPr lang="es-CO" dirty="0"/>
              <a:t> Networks - </a:t>
            </a:r>
            <a:r>
              <a:rPr lang="es-CO" dirty="0" err="1"/>
              <a:t>Example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3BB1F06-9BA4-E115-4A53-D3BD5D5877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10</a:t>
            </a:fld>
            <a:endParaRPr lang="es-CO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B5FC934-3C83-528C-B4E8-5F20CDDC85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Reference: </a:t>
            </a:r>
            <a:r>
              <a:rPr lang="en-US" noProof="0" dirty="0" err="1"/>
              <a:t>aelitta</a:t>
            </a:r>
            <a:r>
              <a:rPr lang="en-US" noProof="0" dirty="0"/>
              <a:t>. (2016). Red social - </a:t>
            </a:r>
            <a:r>
              <a:rPr lang="en-US" noProof="0" dirty="0" err="1"/>
              <a:t>ilustración</a:t>
            </a:r>
            <a:r>
              <a:rPr lang="en-US" noProof="0" dirty="0"/>
              <a:t> vectorial. - </a:t>
            </a:r>
            <a:r>
              <a:rPr lang="en-US" noProof="0" dirty="0" err="1"/>
              <a:t>Ilustración</a:t>
            </a:r>
            <a:r>
              <a:rPr lang="en-US" noProof="0" dirty="0"/>
              <a:t> de stock. iStock.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603DB640-B1DC-55D5-7162-19C96FE356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99717" y="2469567"/>
            <a:ext cx="3183663" cy="245030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Attack to a electrical network, </a:t>
            </a:r>
          </a:p>
          <a:p>
            <a:pPr marL="0" indent="0">
              <a:buNone/>
            </a:pPr>
            <a:r>
              <a:rPr lang="en-US" sz="2400" dirty="0"/>
              <a:t>Vaccination in a human network</a:t>
            </a:r>
          </a:p>
        </p:txBody>
      </p:sp>
      <p:pic>
        <p:nvPicPr>
          <p:cNvPr id="1026" name="Picture 2" descr="Attack Tolerance of Networks – Global4Cast">
            <a:extLst>
              <a:ext uri="{FF2B5EF4-FFF2-40B4-BE49-F238E27FC236}">
                <a16:creationId xmlns:a16="http://schemas.microsoft.com/office/drawing/2014/main" id="{B4DB3C04-80A6-4E3C-AD9A-B7D1E5D1C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920" y="1961953"/>
            <a:ext cx="7091680" cy="398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963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DCCD3-6BC5-E7D3-1862-B08871F37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08E61BC-7265-9E20-37BC-4FA5E03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1036"/>
            <a:ext cx="7215447" cy="657377"/>
          </a:xfrm>
        </p:spPr>
        <p:txBody>
          <a:bodyPr/>
          <a:lstStyle/>
          <a:p>
            <a:r>
              <a:rPr lang="es-CO" dirty="0" err="1"/>
              <a:t>Diffusion</a:t>
            </a:r>
            <a:r>
              <a:rPr lang="es-CO" dirty="0"/>
              <a:t> : </a:t>
            </a:r>
            <a:r>
              <a:rPr lang="es-CO" dirty="0" err="1"/>
              <a:t>Important</a:t>
            </a:r>
            <a:r>
              <a:rPr lang="es-CO" dirty="0"/>
              <a:t> </a:t>
            </a:r>
            <a:r>
              <a:rPr lang="es-CO" dirty="0" err="1"/>
              <a:t>Parameters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C1C926A-2FC1-127A-54FF-C059211260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11</a:t>
            </a:fld>
            <a:endParaRPr lang="es-CO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1F6255C0-2960-AE57-C7D0-A7A28D9186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9786" y="2012367"/>
            <a:ext cx="8709548" cy="245030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400" dirty="0" err="1"/>
              <a:t>Seeds</a:t>
            </a:r>
            <a:r>
              <a:rPr lang="es-CO" sz="2400" dirty="0"/>
              <a:t> </a:t>
            </a:r>
            <a:r>
              <a:rPr lang="es-CO" sz="2400" dirty="0" err="1"/>
              <a:t>of</a:t>
            </a:r>
            <a:r>
              <a:rPr lang="es-CO" sz="2400" dirty="0"/>
              <a:t> </a:t>
            </a:r>
            <a:r>
              <a:rPr lang="es-CO" sz="2400" dirty="0" err="1"/>
              <a:t>the</a:t>
            </a:r>
            <a:r>
              <a:rPr lang="es-CO" sz="2400" dirty="0"/>
              <a:t> </a:t>
            </a:r>
            <a:r>
              <a:rPr lang="es-CO" sz="2400" dirty="0" err="1"/>
              <a:t>diffusion</a:t>
            </a:r>
            <a:r>
              <a:rPr lang="es-CO" sz="2400" dirty="0"/>
              <a:t> (</a:t>
            </a:r>
            <a:r>
              <a:rPr lang="es-CO" sz="2400" dirty="0" err="1"/>
              <a:t>centralities</a:t>
            </a:r>
            <a:r>
              <a:rPr lang="es-CO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400" dirty="0" err="1"/>
              <a:t>Type</a:t>
            </a:r>
            <a:r>
              <a:rPr lang="es-CO" sz="2400" dirty="0"/>
              <a:t> </a:t>
            </a:r>
            <a:r>
              <a:rPr lang="es-CO" sz="2400" dirty="0" err="1"/>
              <a:t>of</a:t>
            </a:r>
            <a:r>
              <a:rPr lang="es-CO" sz="2400" dirty="0"/>
              <a:t> </a:t>
            </a:r>
            <a:r>
              <a:rPr lang="es-CO" sz="2400" dirty="0" err="1"/>
              <a:t>diffusion</a:t>
            </a:r>
            <a:r>
              <a:rPr lang="es-CO" sz="2400" dirty="0"/>
              <a:t> (simple, </a:t>
            </a:r>
            <a:r>
              <a:rPr lang="es-CO" sz="2400" dirty="0" err="1"/>
              <a:t>complex,cascades</a:t>
            </a:r>
            <a:r>
              <a:rPr lang="es-CO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400" dirty="0" err="1"/>
              <a:t>Objectives</a:t>
            </a:r>
            <a:r>
              <a:rPr lang="es-CO" sz="2400" dirty="0"/>
              <a:t> </a:t>
            </a:r>
            <a:r>
              <a:rPr lang="es-CO" sz="2400" dirty="0" err="1"/>
              <a:t>of</a:t>
            </a:r>
            <a:r>
              <a:rPr lang="es-CO" sz="2400" dirty="0"/>
              <a:t> </a:t>
            </a:r>
            <a:r>
              <a:rPr lang="es-CO" sz="2400" dirty="0" err="1"/>
              <a:t>the</a:t>
            </a:r>
            <a:r>
              <a:rPr lang="es-CO" sz="2400" dirty="0"/>
              <a:t> </a:t>
            </a:r>
            <a:r>
              <a:rPr lang="es-CO" sz="2400" dirty="0" err="1"/>
              <a:t>diffusion</a:t>
            </a:r>
            <a:r>
              <a:rPr lang="es-CO" sz="2400" dirty="0"/>
              <a:t> (</a:t>
            </a:r>
            <a:r>
              <a:rPr lang="es-CO" sz="2400" dirty="0" err="1"/>
              <a:t>maximize</a:t>
            </a:r>
            <a:r>
              <a:rPr lang="es-CO" sz="2400" dirty="0"/>
              <a:t> </a:t>
            </a:r>
            <a:r>
              <a:rPr lang="es-CO" sz="2400" dirty="0" err="1"/>
              <a:t>diffusion</a:t>
            </a:r>
            <a:r>
              <a:rPr lang="es-CO" sz="2400" dirty="0"/>
              <a:t>, </a:t>
            </a:r>
            <a:r>
              <a:rPr lang="es-CO" sz="2400" dirty="0" err="1"/>
              <a:t>minimize</a:t>
            </a:r>
            <a:r>
              <a:rPr lang="es-CO" sz="2400" dirty="0"/>
              <a:t>, </a:t>
            </a:r>
            <a:r>
              <a:rPr lang="es-CO" sz="2400" dirty="0" err="1"/>
              <a:t>prevent</a:t>
            </a:r>
            <a:r>
              <a:rPr lang="es-CO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400" dirty="0" err="1"/>
              <a:t>Type</a:t>
            </a:r>
            <a:r>
              <a:rPr lang="es-CO" sz="2400" dirty="0"/>
              <a:t> </a:t>
            </a:r>
            <a:r>
              <a:rPr lang="es-CO" sz="2400" dirty="0" err="1"/>
              <a:t>of</a:t>
            </a:r>
            <a:r>
              <a:rPr lang="es-CO" sz="2400" dirty="0"/>
              <a:t> Network (</a:t>
            </a:r>
            <a:r>
              <a:rPr lang="es-CO" sz="2400" dirty="0" err="1"/>
              <a:t>small</a:t>
            </a:r>
            <a:r>
              <a:rPr lang="es-CO" sz="2400" dirty="0"/>
              <a:t> </a:t>
            </a:r>
            <a:r>
              <a:rPr lang="es-CO" sz="2400" dirty="0" err="1"/>
              <a:t>worlds</a:t>
            </a:r>
            <a:r>
              <a:rPr lang="es-CO" sz="2400" dirty="0"/>
              <a:t>, </a:t>
            </a:r>
            <a:r>
              <a:rPr lang="es-CO" sz="2400" dirty="0" err="1"/>
              <a:t>random</a:t>
            </a:r>
            <a:r>
              <a:rPr lang="es-CO" sz="2400" dirty="0"/>
              <a:t>, </a:t>
            </a:r>
            <a:r>
              <a:rPr lang="es-CO" sz="2400" dirty="0" err="1"/>
              <a:t>scale</a:t>
            </a:r>
            <a:r>
              <a:rPr lang="es-CO" sz="2400" dirty="0"/>
              <a:t> free, </a:t>
            </a:r>
            <a:r>
              <a:rPr lang="es-CO" sz="2400" dirty="0" err="1"/>
              <a:t>geometric</a:t>
            </a:r>
            <a:r>
              <a:rPr lang="es-CO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400" dirty="0" err="1"/>
              <a:t>Failures</a:t>
            </a:r>
            <a:r>
              <a:rPr lang="es-CO" sz="2400" dirty="0"/>
              <a:t>, </a:t>
            </a:r>
            <a:r>
              <a:rPr lang="es-CO" sz="2400" dirty="0" err="1"/>
              <a:t>attacks</a:t>
            </a:r>
            <a:r>
              <a:rPr lang="es-CO" sz="2400" dirty="0"/>
              <a:t> ( </a:t>
            </a:r>
            <a:r>
              <a:rPr lang="es-CO" sz="2400" dirty="0" err="1"/>
              <a:t>vaccination</a:t>
            </a:r>
            <a:r>
              <a:rPr lang="es-CO" sz="2400" dirty="0"/>
              <a:t>, </a:t>
            </a:r>
            <a:r>
              <a:rPr lang="es-CO" sz="2400" dirty="0" err="1"/>
              <a:t>random</a:t>
            </a:r>
            <a:r>
              <a:rPr lang="es-CO" sz="2400" dirty="0"/>
              <a:t> </a:t>
            </a:r>
            <a:r>
              <a:rPr lang="es-CO" sz="2400" dirty="0" err="1"/>
              <a:t>attacks</a:t>
            </a:r>
            <a:r>
              <a:rPr lang="es-CO" sz="2400" dirty="0"/>
              <a:t>)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48420F7-C7E7-4F85-96DA-75A3A1220CB2}"/>
              </a:ext>
            </a:extLst>
          </p:cNvPr>
          <p:cNvSpPr txBox="1"/>
          <p:nvPr/>
        </p:nvSpPr>
        <p:spPr>
          <a:xfrm>
            <a:off x="2537460" y="5200650"/>
            <a:ext cx="61568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dirty="0">
                <a:solidFill>
                  <a:srgbClr val="0070C0"/>
                </a:solidFill>
              </a:rPr>
              <a:t>A </a:t>
            </a:r>
            <a:r>
              <a:rPr lang="es-CO" sz="4000" dirty="0" err="1">
                <a:solidFill>
                  <a:srgbClr val="0070C0"/>
                </a:solidFill>
              </a:rPr>
              <a:t>lot</a:t>
            </a:r>
            <a:r>
              <a:rPr lang="es-CO" sz="4000" dirty="0">
                <a:solidFill>
                  <a:srgbClr val="0070C0"/>
                </a:solidFill>
              </a:rPr>
              <a:t> </a:t>
            </a:r>
            <a:r>
              <a:rPr lang="es-CO" sz="4000" dirty="0" err="1">
                <a:solidFill>
                  <a:srgbClr val="0070C0"/>
                </a:solidFill>
              </a:rPr>
              <a:t>of</a:t>
            </a:r>
            <a:r>
              <a:rPr lang="es-CO" sz="4000" dirty="0">
                <a:solidFill>
                  <a:srgbClr val="0070C0"/>
                </a:solidFill>
              </a:rPr>
              <a:t> </a:t>
            </a:r>
            <a:r>
              <a:rPr lang="es-CO" sz="4000" dirty="0" err="1">
                <a:solidFill>
                  <a:srgbClr val="0070C0"/>
                </a:solidFill>
              </a:rPr>
              <a:t>literature</a:t>
            </a:r>
            <a:r>
              <a:rPr lang="es-CO" sz="4000" dirty="0">
                <a:solidFill>
                  <a:srgbClr val="0070C0"/>
                </a:solidFill>
              </a:rPr>
              <a:t> in </a:t>
            </a:r>
            <a:r>
              <a:rPr lang="es-CO" sz="4000" dirty="0" err="1">
                <a:solidFill>
                  <a:srgbClr val="0070C0"/>
                </a:solidFill>
              </a:rPr>
              <a:t>this</a:t>
            </a:r>
            <a:r>
              <a:rPr lang="es-CO" sz="4000" dirty="0">
                <a:solidFill>
                  <a:srgbClr val="0070C0"/>
                </a:solidFill>
              </a:rPr>
              <a:t> </a:t>
            </a:r>
            <a:r>
              <a:rPr lang="es-CO" sz="4000" dirty="0" err="1">
                <a:solidFill>
                  <a:srgbClr val="0070C0"/>
                </a:solidFill>
              </a:rPr>
              <a:t>area</a:t>
            </a:r>
            <a:endParaRPr lang="es-CO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929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AF9EE-36DD-FC65-C34F-7DB999909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4D030A5-EF18-E488-26F0-8DAA6CE52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1036"/>
            <a:ext cx="5087389" cy="657377"/>
          </a:xfrm>
        </p:spPr>
        <p:txBody>
          <a:bodyPr/>
          <a:lstStyle/>
          <a:p>
            <a:r>
              <a:rPr lang="es-CO" dirty="0"/>
              <a:t>¿Open </a:t>
            </a:r>
            <a:r>
              <a:rPr lang="es-CO" dirty="0" err="1"/>
              <a:t>Problem</a:t>
            </a:r>
            <a:r>
              <a:rPr lang="es-CO" dirty="0"/>
              <a:t>? (NP)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A18DA28-0689-C188-45E9-9B6BE7F1D1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12</a:t>
            </a:fld>
            <a:endParaRPr lang="es-CO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11794B9-DBC0-067E-31C0-D0B0DDBB68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41226" y="2170308"/>
            <a:ext cx="8709548" cy="338259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One method of viral marketing involves seeding certain consumers within a population to encourage faster adoption of the product throughout the entire population. </a:t>
            </a:r>
          </a:p>
          <a:p>
            <a:pPr marL="0" indent="0">
              <a:buNone/>
            </a:pPr>
            <a:r>
              <a:rPr lang="en-US" sz="2400" dirty="0"/>
              <a:t>However, determining how many and which consumers within a particular social network should be seeded to maximize adoption is challenging.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(Wilenski, Rand Evolving Viral Marketing Strategies 2010)</a:t>
            </a:r>
            <a:endParaRPr lang="es-CO" sz="2400" b="1" dirty="0"/>
          </a:p>
          <a:p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2339800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6A0A7-90E9-6144-C3E5-E42E330EB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29D8018-616D-96B6-20CC-8AD601012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1036"/>
            <a:ext cx="4671753" cy="657377"/>
          </a:xfrm>
        </p:spPr>
        <p:txBody>
          <a:bodyPr/>
          <a:lstStyle/>
          <a:p>
            <a:r>
              <a:rPr lang="es-MX" b="0" dirty="0" err="1"/>
              <a:t>Biological</a:t>
            </a:r>
            <a:r>
              <a:rPr lang="es-MX" b="0" dirty="0"/>
              <a:t> </a:t>
            </a:r>
            <a:r>
              <a:rPr lang="es-MX" b="0" dirty="0" err="1"/>
              <a:t>Diffusion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17A2438-B6C5-2501-9914-DB503056AC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13</a:t>
            </a:fld>
            <a:endParaRPr lang="es-CO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AB0AB47-8D03-4BBB-F96C-7417C79F19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Reference: Image taken from </a:t>
            </a:r>
            <a:r>
              <a:rPr lang="en-US" noProof="0" dirty="0">
                <a:hlinkClick r:id="rId2"/>
              </a:rPr>
              <a:t>https://es.gizmodo.com/el-pais-que-desplazo-a-uruguay-como-el-mas-rico-de-america-latina-en-2024-2000136182</a:t>
            </a:r>
            <a:r>
              <a:rPr lang="en-US" noProof="0" dirty="0"/>
              <a:t> 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3ED38D12-8A5D-F0C8-34D1-B3EEE58B31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99717" y="3120800"/>
            <a:ext cx="4935570" cy="1470666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One of the reasons for the large investment of the scientific community in the study of social networks is their connection to the spread of disease.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23D0DC1C-4D1E-9F98-D485-3E199A02EDA1}"/>
              </a:ext>
            </a:extLst>
          </p:cNvPr>
          <p:cNvSpPr txBox="1">
            <a:spLocks/>
          </p:cNvSpPr>
          <p:nvPr/>
        </p:nvSpPr>
        <p:spPr>
          <a:xfrm>
            <a:off x="999717" y="2207449"/>
            <a:ext cx="3056894" cy="52423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4000" b="1" dirty="0" err="1"/>
              <a:t>Epidemics</a:t>
            </a:r>
            <a:endParaRPr lang="es-CO" sz="4000" b="1" dirty="0"/>
          </a:p>
        </p:txBody>
      </p:sp>
      <p:pic>
        <p:nvPicPr>
          <p:cNvPr id="1026" name="Picture 2" descr="El país que desplazó a Uruguay como el más rico de América Latina en 2024">
            <a:extLst>
              <a:ext uri="{FF2B5EF4-FFF2-40B4-BE49-F238E27FC236}">
                <a16:creationId xmlns:a16="http://schemas.microsoft.com/office/drawing/2014/main" id="{6374472E-F2E7-2B7C-4C4F-E8196B77C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146" y="2063157"/>
            <a:ext cx="4097528" cy="273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633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792A5-E1C4-7C74-3735-CF5637191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A3E9308A-49BA-570A-3613-0B8E9C988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1036"/>
            <a:ext cx="2410691" cy="657377"/>
          </a:xfrm>
        </p:spPr>
        <p:txBody>
          <a:bodyPr/>
          <a:lstStyle/>
          <a:p>
            <a:r>
              <a:rPr lang="es-CO" dirty="0" err="1"/>
              <a:t>History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E451893-F918-DDB6-E045-D7EDC78A76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14</a:t>
            </a:fld>
            <a:endParaRPr lang="es-CO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C9DBE1E-0235-E07B-5FAC-A050BC2B54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Reference: Portrait of Daniel Bernoulli from Wikipedia, </a:t>
            </a:r>
            <a:r>
              <a:rPr lang="en-US" noProof="0" dirty="0">
                <a:hlinkClick r:id="rId2"/>
              </a:rPr>
              <a:t>https://en.wikipedia.org/wiki/Daniel_Bernoulli</a:t>
            </a:r>
            <a:r>
              <a:rPr lang="en-US" noProof="0" dirty="0"/>
              <a:t> 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60943A3F-3771-E33E-CBF7-843CC562AD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3585" y="2113196"/>
            <a:ext cx="6321573" cy="263160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Since the first mathematical approach to the spread of a disease by Daniel Bernoulli (1760), epidemic models lie at the core of our understanding about infectious diseases.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main objective of Bernoulli was to calculate the gain in life expectancy at birth if smallpox were to be eliminated as a cause of death.</a:t>
            </a:r>
          </a:p>
        </p:txBody>
      </p:sp>
      <p:pic>
        <p:nvPicPr>
          <p:cNvPr id="2050" name="Picture 2" descr="Daniel Bernoulli - Wikipedia">
            <a:extLst>
              <a:ext uri="{FF2B5EF4-FFF2-40B4-BE49-F238E27FC236}">
                <a16:creationId xmlns:a16="http://schemas.microsoft.com/office/drawing/2014/main" id="{8AA09EE1-9177-D3AE-F8A2-9497DF5504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0" t="6306" r="10943" b="36143"/>
          <a:stretch/>
        </p:blipFill>
        <p:spPr bwMode="auto">
          <a:xfrm>
            <a:off x="7868095" y="1922855"/>
            <a:ext cx="3190320" cy="301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428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1EDBE-38C5-1FFC-44A9-7E28CF705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D007524-6BA6-6331-F55E-836F9E4E6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1036"/>
            <a:ext cx="2410691" cy="657377"/>
          </a:xfrm>
        </p:spPr>
        <p:txBody>
          <a:bodyPr/>
          <a:lstStyle/>
          <a:p>
            <a:r>
              <a:rPr lang="es-CO" dirty="0" err="1"/>
              <a:t>History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F03FB8F-5899-F174-C464-A8A3DABC5D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15</a:t>
            </a:fld>
            <a:endParaRPr lang="es-CO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9FB6893-AAD5-2F02-E2B2-50BA559F03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2574" y="5762087"/>
            <a:ext cx="10004100" cy="403124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Reference: </a:t>
            </a:r>
            <a:r>
              <a:rPr lang="en-US" noProof="0" dirty="0" err="1"/>
              <a:t>Amaviael</a:t>
            </a:r>
            <a:r>
              <a:rPr lang="en-US" noProof="0" dirty="0"/>
              <a:t>. Coronavirus </a:t>
            </a:r>
            <a:r>
              <a:rPr lang="en-US" noProof="0" dirty="0" err="1"/>
              <a:t>VIruses</a:t>
            </a:r>
            <a:r>
              <a:rPr lang="en-US" noProof="0" dirty="0"/>
              <a:t> </a:t>
            </a:r>
            <a:r>
              <a:rPr lang="en-US" noProof="0" dirty="0" err="1"/>
              <a:t>Ilustración</a:t>
            </a:r>
            <a:r>
              <a:rPr lang="en-US" noProof="0" dirty="0"/>
              <a:t> Conceptual. </a:t>
            </a:r>
            <a:r>
              <a:rPr lang="en-US" noProof="0" dirty="0" err="1"/>
              <a:t>Dreamstime</a:t>
            </a:r>
            <a:r>
              <a:rPr lang="en-US" dirty="0"/>
              <a:t>, </a:t>
            </a:r>
            <a:r>
              <a:rPr lang="en-US" dirty="0">
                <a:hlinkClick r:id="rId2"/>
              </a:rPr>
              <a:t>https://es.dreamstime.com/coronavirus-viruses-ilustraci%C3%B3n-conceptual-virus-como-el-y-otros-este-podr%C3%ADa-ser-peligroso-o-mortal-sars-image173002141</a:t>
            </a:r>
            <a:r>
              <a:rPr lang="en-US" dirty="0"/>
              <a:t> </a:t>
            </a:r>
            <a:endParaRPr lang="en-US" noProof="0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D6C3396-704E-DAB2-D2E7-601BCC0763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72093" y="2239233"/>
            <a:ext cx="4630189" cy="2631608"/>
          </a:xfrm>
        </p:spPr>
        <p:txBody>
          <a:bodyPr/>
          <a:lstStyle/>
          <a:p>
            <a:r>
              <a:rPr lang="en-US" sz="3200" dirty="0"/>
              <a:t>As experimenting in-vivo epidemics is not a viable option, </a:t>
            </a:r>
            <a:r>
              <a:rPr lang="en-US" sz="3200" b="1" dirty="0"/>
              <a:t>modeling approaches </a:t>
            </a:r>
            <a:r>
              <a:rPr lang="en-US" sz="3200" dirty="0"/>
              <a:t>have been the main resort to compare and test theories.</a:t>
            </a:r>
          </a:p>
          <a:p>
            <a:endParaRPr lang="en-US" sz="2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F5CDE39-1B55-046C-AB21-4D39D3827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64122"/>
            <a:ext cx="5072743" cy="338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18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21BD3-D710-C236-8403-F1E104627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A45723B9-176C-E17D-E6B2-1153DC738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1036"/>
            <a:ext cx="2410691" cy="657377"/>
          </a:xfrm>
        </p:spPr>
        <p:txBody>
          <a:bodyPr/>
          <a:lstStyle/>
          <a:p>
            <a:r>
              <a:rPr lang="es-CO" dirty="0" err="1"/>
              <a:t>History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DAA62A8-AEE9-F004-3AF7-9652DF1617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16</a:t>
            </a:fld>
            <a:endParaRPr lang="es-CO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DCBA00A-3B91-17DD-5F18-540EB36CC0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4887" y="5694314"/>
            <a:ext cx="10004100" cy="382650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Reference: </a:t>
            </a:r>
            <a:r>
              <a:rPr lang="en-US" noProof="0" dirty="0" err="1"/>
              <a:t>Kermack</a:t>
            </a:r>
            <a:r>
              <a:rPr lang="en-US" noProof="0" dirty="0"/>
              <a:t>-eta-A.-G.-McKendrick, imagen taken from: </a:t>
            </a:r>
            <a:r>
              <a:rPr lang="en-US" noProof="0" dirty="0">
                <a:hlinkClick r:id="rId2"/>
              </a:rPr>
              <a:t>https://culturacientifica.com/2020/08/24/el-modelo-sir-un-enfoque-matematico-de-la-propagacion-de-infecciones/kermack-eta-a-g-mckendrick/</a:t>
            </a:r>
            <a:r>
              <a:rPr lang="en-US" noProof="0" dirty="0"/>
              <a:t> 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964EBF0-82BA-7138-C1CD-8E17D0A30F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3013" y="2147988"/>
            <a:ext cx="4923907" cy="3138551"/>
          </a:xfrm>
        </p:spPr>
        <p:txBody>
          <a:bodyPr/>
          <a:lstStyle/>
          <a:p>
            <a:r>
              <a:rPr lang="en-US" sz="3200" dirty="0"/>
              <a:t>The acclaimed work of </a:t>
            </a:r>
            <a:r>
              <a:rPr lang="en-US" sz="3200" dirty="0" err="1"/>
              <a:t>Kermack</a:t>
            </a:r>
            <a:r>
              <a:rPr lang="en-US" sz="3200" dirty="0"/>
              <a:t> and McKendrick (1927), defining the modern mathematical modeling of infectious diseases has evolved along the years in an impressive body of work…</a:t>
            </a:r>
          </a:p>
          <a:p>
            <a:endParaRPr lang="en-US" sz="2400" dirty="0"/>
          </a:p>
        </p:txBody>
      </p:sp>
      <p:pic>
        <p:nvPicPr>
          <p:cNvPr id="4098" name="Picture 2" descr="Kermack-eta-A.-G.-McKendrick — Cuaderno de Cultura Científica">
            <a:extLst>
              <a:ext uri="{FF2B5EF4-FFF2-40B4-BE49-F238E27FC236}">
                <a16:creationId xmlns:a16="http://schemas.microsoft.com/office/drawing/2014/main" id="{D39CFB5B-A0EC-9A19-CC93-CB8CE8F40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293" y="1936102"/>
            <a:ext cx="4478694" cy="298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618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FECE2-6A12-6D08-4A6E-BAA5EAA1E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9AB388E-784D-BFB9-0F29-39777D748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1036"/>
            <a:ext cx="2410691" cy="657377"/>
          </a:xfrm>
        </p:spPr>
        <p:txBody>
          <a:bodyPr/>
          <a:lstStyle/>
          <a:p>
            <a:r>
              <a:rPr lang="es-CO" dirty="0" err="1"/>
              <a:t>History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B2E0017-68D0-2484-4DCB-942878E350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17</a:t>
            </a:fld>
            <a:endParaRPr lang="es-CO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470C069-C2B6-7189-3A1A-A2E30A9015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Reference: Anderson, R.M. and May, R.M. (1992) Infectious Diseases of Humans: Dynamics and Control</a:t>
            </a:r>
            <a:r>
              <a:rPr lang="en-US" dirty="0"/>
              <a:t>.</a:t>
            </a:r>
            <a:endParaRPr lang="en-US" noProof="0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3028F623-1C16-3553-B38E-CFCAF9856B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67840" y="2466376"/>
            <a:ext cx="4923907" cy="1925248"/>
          </a:xfrm>
        </p:spPr>
        <p:txBody>
          <a:bodyPr/>
          <a:lstStyle/>
          <a:p>
            <a:r>
              <a:rPr lang="en-US" sz="3200" dirty="0"/>
              <a:t>…whose culmination is well represented by the remarkable summary by Anderson and May (1992)</a:t>
            </a:r>
            <a:r>
              <a:rPr lang="en-US" sz="2400" dirty="0"/>
              <a:t>.</a:t>
            </a:r>
            <a:endParaRPr lang="en-US" sz="3200" dirty="0"/>
          </a:p>
        </p:txBody>
      </p:sp>
      <p:pic>
        <p:nvPicPr>
          <p:cNvPr id="5122" name="Picture 2" descr="Amazon.com: Infectious Diseases of Humans: Dynamics and Control (Oxford  Science Publications) Reprint edition by Anderson, Roy M., May, Robert M.,  Anderson, B. (1992) Paperback: Roy M. Anderson: Libros">
            <a:extLst>
              <a:ext uri="{FF2B5EF4-FFF2-40B4-BE49-F238E27FC236}">
                <a16:creationId xmlns:a16="http://schemas.microsoft.com/office/drawing/2014/main" id="{27FFFDB2-3A0A-6E6F-E4C2-06070723D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760" y="1398482"/>
            <a:ext cx="3104580" cy="4552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59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98B3E-F0D4-7DF5-B6D6-FC2702FB7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101BD93-1002-3BF9-41FD-BA2194675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1036"/>
            <a:ext cx="2410691" cy="657377"/>
          </a:xfrm>
        </p:spPr>
        <p:txBody>
          <a:bodyPr/>
          <a:lstStyle/>
          <a:p>
            <a:r>
              <a:rPr lang="es-CO" dirty="0" err="1"/>
              <a:t>History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7B01595-977C-F572-6332-2BFA16616B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18</a:t>
            </a:fld>
            <a:endParaRPr lang="es-CO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1CFF10D-7533-D4B6-975E-5E47B215AE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2574" y="5736418"/>
            <a:ext cx="10004100" cy="340546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Reference: 1. Image taken from </a:t>
            </a:r>
            <a:r>
              <a:rPr lang="en-US" noProof="0" dirty="0">
                <a:hlinkClick r:id="rId2"/>
              </a:rPr>
              <a:t>https://marriagefamilyblog.wordpress.com/2017/11/06/social-interactionism-theory/</a:t>
            </a:r>
            <a:r>
              <a:rPr lang="en-US" noProof="0" dirty="0"/>
              <a:t> 2. Some examples of anti-social behavior. Imagen taken from </a:t>
            </a:r>
            <a:r>
              <a:rPr lang="en-US" noProof="0" dirty="0">
                <a:hlinkClick r:id="rId3"/>
              </a:rPr>
              <a:t>https://www.facebook.com/photo/?fbid=2879526448962177&amp;set=a.1572396643008504</a:t>
            </a:r>
            <a:r>
              <a:rPr lang="en-US" noProof="0" dirty="0"/>
              <a:t> 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A02F79B-E108-2A49-1821-333CFC9199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66851" y="1881468"/>
            <a:ext cx="7858298" cy="1444762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At the same time, the epidemic modeling metaphor has been introduced to describe a </a:t>
            </a:r>
            <a:r>
              <a:rPr lang="en-US" sz="3200" dirty="0">
                <a:solidFill>
                  <a:srgbClr val="0070C0"/>
                </a:solidFill>
              </a:rPr>
              <a:t>wide array of different phenomena….</a:t>
            </a:r>
          </a:p>
        </p:txBody>
      </p:sp>
      <p:pic>
        <p:nvPicPr>
          <p:cNvPr id="7170" name="Picture 2" descr="Hamza Moosa Kambi (hamzamoosakambi) - Perfil | Pinterest">
            <a:extLst>
              <a:ext uri="{FF2B5EF4-FFF2-40B4-BE49-F238E27FC236}">
                <a16:creationId xmlns:a16="http://schemas.microsoft.com/office/drawing/2014/main" id="{E0472C2D-4824-C3AA-662B-644B171A57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94"/>
          <a:stretch/>
        </p:blipFill>
        <p:spPr bwMode="auto">
          <a:xfrm>
            <a:off x="980618" y="3536147"/>
            <a:ext cx="4592852" cy="188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No hay ninguna descripción de la foto disponible.">
            <a:extLst>
              <a:ext uri="{FF2B5EF4-FFF2-40B4-BE49-F238E27FC236}">
                <a16:creationId xmlns:a16="http://schemas.microsoft.com/office/drawing/2014/main" id="{ADDA4C65-E397-5D4A-9E49-D5C96FAD9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624" y="3531771"/>
            <a:ext cx="5534042" cy="188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838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0E27E-5605-0E74-91CC-113A43E4E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35D7667-5BCC-CCB1-2577-23115E92C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1036"/>
            <a:ext cx="2410691" cy="657377"/>
          </a:xfrm>
        </p:spPr>
        <p:txBody>
          <a:bodyPr/>
          <a:lstStyle/>
          <a:p>
            <a:r>
              <a:rPr lang="es-CO" dirty="0" err="1"/>
              <a:t>History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6758E46-CA06-DB7D-903B-917C7E09A5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19</a:t>
            </a:fld>
            <a:endParaRPr lang="es-CO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198FD4D-0041-0825-6014-DE5FEDBE5D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Reference: Albert-László </a:t>
            </a:r>
            <a:r>
              <a:rPr lang="en-US" noProof="0" dirty="0" err="1"/>
              <a:t>Barabási</a:t>
            </a:r>
            <a:r>
              <a:rPr lang="en-US" dirty="0"/>
              <a:t>. Network Science. Chapter 1. Image 1.1 </a:t>
            </a:r>
            <a:r>
              <a:rPr lang="en-US" i="1" noProof="0" dirty="0"/>
              <a:t>Example of a blackout</a:t>
            </a:r>
            <a:r>
              <a:rPr lang="en-US" noProof="0" dirty="0"/>
              <a:t>. </a:t>
            </a:r>
            <a:r>
              <a:rPr lang="en-US" noProof="0" dirty="0">
                <a:hlinkClick r:id="rId2"/>
              </a:rPr>
              <a:t>https://networksciencebook.com/chapter/1</a:t>
            </a:r>
            <a:r>
              <a:rPr lang="en-US" noProof="0" dirty="0"/>
              <a:t> 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61D7927E-C574-07FA-E9CB-1799D04568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7482" y="2290638"/>
            <a:ext cx="2720412" cy="1768483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How black-outs spread on a nationwide scale…</a:t>
            </a:r>
          </a:p>
        </p:txBody>
      </p:sp>
      <p:sp>
        <p:nvSpPr>
          <p:cNvPr id="4" name="Marcador de texto 7">
            <a:extLst>
              <a:ext uri="{FF2B5EF4-FFF2-40B4-BE49-F238E27FC236}">
                <a16:creationId xmlns:a16="http://schemas.microsoft.com/office/drawing/2014/main" id="{657F2A01-E7A9-D410-00F4-07A96D7528A7}"/>
              </a:ext>
            </a:extLst>
          </p:cNvPr>
          <p:cNvSpPr txBox="1">
            <a:spLocks/>
          </p:cNvSpPr>
          <p:nvPr/>
        </p:nvSpPr>
        <p:spPr>
          <a:xfrm>
            <a:off x="3929770" y="4610850"/>
            <a:ext cx="6252670" cy="98250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Satellite image on Northeast United States on August 13th, 2003,at 9:29pm (EDT), 20 hours </a:t>
            </a:r>
            <a:r>
              <a:rPr lang="en-US" sz="2000" i="1" dirty="0"/>
              <a:t>before</a:t>
            </a:r>
            <a:r>
              <a:rPr lang="en-US" sz="2000" dirty="0"/>
              <a:t> the 2003 blackout.</a:t>
            </a:r>
          </a:p>
          <a:p>
            <a:r>
              <a:rPr lang="en-US" sz="2000" dirty="0"/>
              <a:t>The same as above, but 5 hours </a:t>
            </a:r>
            <a:r>
              <a:rPr lang="en-US" sz="2000" i="1" dirty="0"/>
              <a:t>after</a:t>
            </a:r>
            <a:r>
              <a:rPr lang="en-US" sz="2000" dirty="0"/>
              <a:t> the blackout.</a:t>
            </a:r>
          </a:p>
        </p:txBody>
      </p:sp>
      <p:pic>
        <p:nvPicPr>
          <p:cNvPr id="9220" name="Picture 4" descr="2003 North American Blackout.">
            <a:extLst>
              <a:ext uri="{FF2B5EF4-FFF2-40B4-BE49-F238E27FC236}">
                <a16:creationId xmlns:a16="http://schemas.microsoft.com/office/drawing/2014/main" id="{09E5B523-DF4B-EE47-DD01-A307B923F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839" y="1727184"/>
            <a:ext cx="7194291" cy="252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587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5DD44ED-AE8E-04EE-3DE1-3AAF1196F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Welcome</a:t>
            </a:r>
            <a:endParaRPr lang="es-CO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1428C9-2E4C-A7EC-913D-36278A156E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/>
              <a:t>It's important to ask:</a:t>
            </a:r>
          </a:p>
          <a:p>
            <a:r>
              <a:rPr lang="en-US" dirty="0"/>
              <a:t>How robust is a network?</a:t>
            </a:r>
          </a:p>
          <a:p>
            <a:r>
              <a:rPr lang="en-US" dirty="0"/>
              <a:t>Depending on its topology, how easy is it to attack? How vulnerable are networks?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33414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B0CE1-AF3B-FB32-109F-0A432077E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33B4CBB-DBB3-71B8-E0B6-74ECB803D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1036"/>
            <a:ext cx="2410691" cy="657377"/>
          </a:xfrm>
        </p:spPr>
        <p:txBody>
          <a:bodyPr/>
          <a:lstStyle/>
          <a:p>
            <a:r>
              <a:rPr lang="es-CO" dirty="0" err="1"/>
              <a:t>Claim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5B33D83-589E-38C3-9BA7-2E5B536903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20</a:t>
            </a:fld>
            <a:endParaRPr lang="es-CO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2514F7E-079C-2515-FCF4-F4FD86525F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Reference: Picture of Malcolm Gladwell, taken from </a:t>
            </a:r>
            <a:r>
              <a:rPr lang="en-US" noProof="0" dirty="0">
                <a:hlinkClick r:id="rId2"/>
              </a:rPr>
              <a:t>https://pgsignal.com/2022/06/07/malcolm-gladwell-on-building-trust/</a:t>
            </a:r>
            <a:r>
              <a:rPr lang="en-US" noProof="0" dirty="0"/>
              <a:t> 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E90A390-F86B-D362-7A64-D95D176C48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5864" y="2317187"/>
            <a:ext cx="4200698" cy="2740408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… the spread of information, cultural norms and social behavior can be conceptually modeled as a contagion process.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3E17940-88B3-2454-6352-468FBA12D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348" y="2118169"/>
            <a:ext cx="3733093" cy="295408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8639C8E-6246-D49D-8753-915CC17ED26A}"/>
              </a:ext>
            </a:extLst>
          </p:cNvPr>
          <p:cNvSpPr txBox="1"/>
          <p:nvPr/>
        </p:nvSpPr>
        <p:spPr>
          <a:xfrm>
            <a:off x="7338096" y="1478809"/>
            <a:ext cx="2485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dirty="0" err="1"/>
              <a:t>Year</a:t>
            </a:r>
            <a:r>
              <a:rPr lang="es-CO" sz="4000" dirty="0"/>
              <a:t> : 2000</a:t>
            </a:r>
          </a:p>
        </p:txBody>
      </p:sp>
      <p:pic>
        <p:nvPicPr>
          <p:cNvPr id="8196" name="Picture 4" descr="Malcolm Gladwell On Building Trust | Signal360">
            <a:extLst>
              <a:ext uri="{FF2B5EF4-FFF2-40B4-BE49-F238E27FC236}">
                <a16:creationId xmlns:a16="http://schemas.microsoft.com/office/drawing/2014/main" id="{AD9484E4-5A0B-729A-D3DA-938357E766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9" r="29558" b="4381"/>
          <a:stretch/>
        </p:blipFill>
        <p:spPr bwMode="auto">
          <a:xfrm>
            <a:off x="9169650" y="2603816"/>
            <a:ext cx="2016486" cy="218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014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E8F34-1418-65D2-2903-3F8C8630D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AEF6EF5-9AEB-736B-F39D-4A87A73C5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1036"/>
            <a:ext cx="2410691" cy="657377"/>
          </a:xfrm>
        </p:spPr>
        <p:txBody>
          <a:bodyPr/>
          <a:lstStyle/>
          <a:p>
            <a:r>
              <a:rPr lang="es-CO" dirty="0" err="1"/>
              <a:t>Claim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E52F9D7-8485-C399-F951-EC38C95917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21</a:t>
            </a:fld>
            <a:endParaRPr lang="es-CO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5E211A7-9BAF-FDF0-B1C6-8256DC31AE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950" y="2037261"/>
            <a:ext cx="4751798" cy="318145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… or how efficiently memes can spread on social networks are all phenomena whose mathematical description relies on models akin to classic epidemic models (</a:t>
            </a:r>
            <a:r>
              <a:rPr lang="en-US" sz="3200" dirty="0" err="1"/>
              <a:t>Vespignani</a:t>
            </a:r>
            <a:r>
              <a:rPr lang="en-US" sz="3200" dirty="0"/>
              <a:t>, 2012)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666F01F-FCEA-8346-9E97-7CA9D31A2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7186" y="2103990"/>
            <a:ext cx="3098800" cy="304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ECCE4C9-3382-B60A-67B9-1EEDC8363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651" y="2103989"/>
            <a:ext cx="2047875" cy="3048000"/>
          </a:xfrm>
          <a:prstGeom prst="rect">
            <a:avLst/>
          </a:prstGeo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7EB1B82-7227-DCCF-EF56-7A41FF8ECC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Reference:  2. Meme </a:t>
            </a:r>
            <a:r>
              <a:rPr lang="es-MX" dirty="0" err="1"/>
              <a:t>taken</a:t>
            </a:r>
            <a:r>
              <a:rPr lang="es-MX" dirty="0"/>
              <a:t> </a:t>
            </a:r>
            <a:r>
              <a:rPr lang="es-MX" dirty="0" err="1"/>
              <a:t>from</a:t>
            </a:r>
            <a:r>
              <a:rPr lang="es-MX" dirty="0"/>
              <a:t>: </a:t>
            </a:r>
            <a:r>
              <a:rPr lang="es-MX" dirty="0">
                <a:hlinkClick r:id="rId4"/>
              </a:rPr>
              <a:t>https://knowyourmeme.com/photos/2386375-spreading-misinformation</a:t>
            </a:r>
            <a:r>
              <a:rPr lang="es-MX" dirty="0"/>
              <a:t>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11985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1B02B-7C70-8A65-1057-4D762DE3D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7214C55-24EA-F651-178E-3D9CC459D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781036"/>
            <a:ext cx="3025833" cy="657377"/>
          </a:xfrm>
        </p:spPr>
        <p:txBody>
          <a:bodyPr/>
          <a:lstStyle/>
          <a:p>
            <a:r>
              <a:rPr lang="es-CO" dirty="0" err="1"/>
              <a:t>Summary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6734CE2-7994-8AD5-35C9-A0B29619BF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22</a:t>
            </a:fld>
            <a:endParaRPr lang="es-CO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AF37A82-4F27-B5D9-A980-7F0B20FB9C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Reference: Michele Coscia. The Atlas for the Aspiring Network Scientist. </a:t>
            </a:r>
            <a:r>
              <a:rPr lang="en-US" noProof="0" dirty="0">
                <a:hlinkClick r:id="rId2"/>
              </a:rPr>
              <a:t>https://www.networkatlas.eu/files/sna_book.pdf</a:t>
            </a:r>
            <a:r>
              <a:rPr lang="en-US" noProof="0" dirty="0"/>
              <a:t> 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65F1F9EC-44A2-4748-CD46-41B7122ABF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8825" y="1791735"/>
            <a:ext cx="4751798" cy="3615394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Epidemic modeling is a research field that crosses different disciplines and has developed a wide variety of approaches ranging from simple explanatory models to very elaborate stochastic methods.</a:t>
            </a:r>
            <a:endParaRPr lang="es-CO" sz="32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C4E9E80-B1E1-FFD3-1CD8-344C4D734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246" y="1763179"/>
            <a:ext cx="5257050" cy="367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475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088040A-FDD6-447B-8C99-962A090CD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Today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193DEAB-F761-9B63-BA8B-C9B8C27BC3C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23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61234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A3C5D-8ED5-C6CE-4602-F08CEA2AA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2C119A6-DD45-ACA5-672C-12EAEA875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781036"/>
            <a:ext cx="2128059" cy="657377"/>
          </a:xfrm>
        </p:spPr>
        <p:txBody>
          <a:bodyPr/>
          <a:lstStyle/>
          <a:p>
            <a:r>
              <a:rPr lang="es-CO" dirty="0" err="1"/>
              <a:t>Today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77BBC15-C5EC-69F9-29AD-C96DE00499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24</a:t>
            </a:fld>
            <a:endParaRPr lang="es-CO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16A8361-DE95-D0B9-D51D-5F9D14E4FA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Reference: The </a:t>
            </a:r>
            <a:r>
              <a:rPr lang="en-US" dirty="0"/>
              <a:t>Golden Age. </a:t>
            </a:r>
            <a:r>
              <a:rPr lang="en-US" noProof="0" dirty="0"/>
              <a:t>Imagen taken from: https://www.readingvine.com/passages/the-golden-age/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6A35D769-E4A5-0C54-DF44-BCB8BA587F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93091" y="2586486"/>
            <a:ext cx="4751798" cy="1685027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In recent years, we are witnessing a second golden age in epidemic modeling …</a:t>
            </a:r>
            <a:endParaRPr lang="es-CO" sz="32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D8BF3FD-4338-3E4A-9879-EAD9464A3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869" y="1631526"/>
            <a:ext cx="2800741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517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994B6-5F54-0FDE-9DD8-1A7065F00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678BF262-6DD5-2ED6-097C-0A14DB6C1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781036"/>
            <a:ext cx="2128059" cy="657377"/>
          </a:xfrm>
        </p:spPr>
        <p:txBody>
          <a:bodyPr/>
          <a:lstStyle/>
          <a:p>
            <a:r>
              <a:rPr lang="es-CO" dirty="0" err="1"/>
              <a:t>Today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54F4A72-E12E-50F3-6177-29C7B5A5F8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25</a:t>
            </a:fld>
            <a:endParaRPr lang="es-CO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D5CE0BE-52B6-BEB1-8C50-47E848FF94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2574" y="5838079"/>
            <a:ext cx="10004100" cy="440446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Reference: Wagner, A.S., Waite, L.K., Wierzba, M. et al. (2022). </a:t>
            </a:r>
            <a:r>
              <a:rPr lang="en-US" noProof="0" dirty="0" err="1"/>
              <a:t>FAIRly</a:t>
            </a:r>
            <a:r>
              <a:rPr lang="en-US" noProof="0" dirty="0"/>
              <a:t> big: A framework for computationally reproducible processing of large-scale data. Figure 3. </a:t>
            </a:r>
            <a:r>
              <a:rPr lang="en-US" noProof="0" dirty="0">
                <a:hlinkClick r:id="rId2"/>
              </a:rPr>
              <a:t>https://www.nature.com/articles/s41597-022-01163-2/figures/3</a:t>
            </a:r>
            <a:r>
              <a:rPr lang="en-US" noProof="0" dirty="0"/>
              <a:t> 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499E32A3-243C-6C53-DAD9-4A085250F4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55157" y="1638760"/>
            <a:ext cx="8081685" cy="657377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 … real-world accuracy of the models used in epidemiology has been considerably improved by the integration of large-scale datasets</a:t>
            </a:r>
            <a:endParaRPr lang="es-CO" sz="2200" dirty="0"/>
          </a:p>
        </p:txBody>
      </p:sp>
      <p:pic>
        <p:nvPicPr>
          <p:cNvPr id="11266" name="Picture 2" descr="Fig. 3">
            <a:extLst>
              <a:ext uri="{FF2B5EF4-FFF2-40B4-BE49-F238E27FC236}">
                <a16:creationId xmlns:a16="http://schemas.microsoft.com/office/drawing/2014/main" id="{67D96D3A-4E54-C5E6-89ED-A80B12C78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825" y="2496484"/>
            <a:ext cx="6808350" cy="308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540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546E6-2396-FFF7-2A10-2F8780440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BC688A7-D0BF-3035-8027-BBA406403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781036"/>
            <a:ext cx="2128059" cy="657377"/>
          </a:xfrm>
        </p:spPr>
        <p:txBody>
          <a:bodyPr/>
          <a:lstStyle/>
          <a:p>
            <a:r>
              <a:rPr lang="es-CO" dirty="0" err="1"/>
              <a:t>Today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BC99CD3-0AC1-1113-05FB-38732EF04D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26</a:t>
            </a:fld>
            <a:endParaRPr lang="es-CO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B5FC7EA-2F3A-16EB-2EE1-ED93174FF1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Reference: Population Dynamics, image taken from: </a:t>
            </a:r>
            <a:r>
              <a:rPr lang="en-US" noProof="0" dirty="0">
                <a:hlinkClick r:id="rId2"/>
              </a:rPr>
              <a:t>https://www.biologysimulations.com/population-dynamics</a:t>
            </a:r>
            <a:r>
              <a:rPr lang="en-US" noProof="0" dirty="0"/>
              <a:t> 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89EA8F0-0998-9DAF-5A61-4B418678DE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4028" y="2240442"/>
            <a:ext cx="3410676" cy="2377115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and the explicit simulation of entire populations down</a:t>
            </a:r>
          </a:p>
          <a:p>
            <a:pPr marL="0" indent="0">
              <a:buNone/>
            </a:pPr>
            <a:r>
              <a:rPr lang="en-US" sz="3200" dirty="0"/>
              <a:t>to the scale of single individuals</a:t>
            </a:r>
            <a:endParaRPr lang="es-CO" sz="32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BC1F3D2-654B-06D4-7BA8-60246EBF2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260" y="1735507"/>
            <a:ext cx="6332712" cy="387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5560A-07EC-4842-83F2-88B57632B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9D4D3AA-8C74-DBA8-D743-AC0257853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781036"/>
            <a:ext cx="2128059" cy="657377"/>
          </a:xfrm>
        </p:spPr>
        <p:txBody>
          <a:bodyPr/>
          <a:lstStyle/>
          <a:p>
            <a:r>
              <a:rPr lang="es-CO" dirty="0" err="1"/>
              <a:t>Today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338580A-620F-AF44-CB0F-312D0F04D0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27</a:t>
            </a:fld>
            <a:endParaRPr lang="es-CO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65108A5-EE18-E8F3-9641-8816E52382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Reference: Modelling cycle (Kaiser and Stender 2013, p. 279). </a:t>
            </a:r>
            <a:r>
              <a:rPr lang="en-US" noProof="0" dirty="0">
                <a:hlinkClick r:id="rId2"/>
              </a:rPr>
              <a:t>https://www.researchgate.net/figure/Modelling-cycle-Kaiser-and-Stender-2013-p-279_fig20_333153492</a:t>
            </a:r>
            <a:r>
              <a:rPr lang="en-US" noProof="0" dirty="0"/>
              <a:t> 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0D42B24-77F4-87FD-EEAC-D1C66FD30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56362" y="2064198"/>
            <a:ext cx="3410676" cy="3283775"/>
          </a:xfrm>
        </p:spPr>
        <p:txBody>
          <a:bodyPr/>
          <a:lstStyle/>
          <a:p>
            <a:r>
              <a:rPr lang="en-US" dirty="0"/>
              <a:t>Mathematical models have evolved into microsimulation models that can be computationally implemented by keeping track of </a:t>
            </a:r>
            <a:r>
              <a:rPr lang="en-US" dirty="0">
                <a:solidFill>
                  <a:srgbClr val="FFC000"/>
                </a:solidFill>
              </a:rPr>
              <a:t>billions of individuals</a:t>
            </a:r>
            <a:r>
              <a:rPr lang="en-US" dirty="0"/>
              <a:t>. </a:t>
            </a:r>
            <a:endParaRPr lang="es-CO" dirty="0"/>
          </a:p>
          <a:p>
            <a:pPr marL="0" indent="0">
              <a:buNone/>
            </a:pPr>
            <a:endParaRPr lang="es-CO" dirty="0"/>
          </a:p>
        </p:txBody>
      </p:sp>
      <p:pic>
        <p:nvPicPr>
          <p:cNvPr id="12290" name="Picture 2" descr="1 Modelling cycle (Kaiser and Stender 2013, p. 279)">
            <a:extLst>
              <a:ext uri="{FF2B5EF4-FFF2-40B4-BE49-F238E27FC236}">
                <a16:creationId xmlns:a16="http://schemas.microsoft.com/office/drawing/2014/main" id="{B490B3AF-96ED-8514-455C-3B63F9FC2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957" y="2064198"/>
            <a:ext cx="5592014" cy="273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239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A08D2-5412-3A11-F43C-E166F97DE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49A84D2-8089-51C8-0172-80A8168E5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781036"/>
            <a:ext cx="2128059" cy="657377"/>
          </a:xfrm>
        </p:spPr>
        <p:txBody>
          <a:bodyPr/>
          <a:lstStyle/>
          <a:p>
            <a:r>
              <a:rPr lang="es-CO" dirty="0" err="1"/>
              <a:t>Today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AD28492-B625-3E8F-CE07-3CF25611EC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28</a:t>
            </a:fld>
            <a:endParaRPr lang="es-CO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DE816CB-4A38-D9D3-29FA-185021EC8B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2574" y="5814439"/>
            <a:ext cx="10278218" cy="390418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Reference:</a:t>
            </a:r>
            <a:r>
              <a:rPr lang="en-US" dirty="0"/>
              <a:t> 1. Illustration by Rose Wong, taken from </a:t>
            </a:r>
            <a:r>
              <a:rPr lang="en-US" dirty="0">
                <a:hlinkClick r:id="rId2"/>
              </a:rPr>
              <a:t>https://www.commonwealthfund.org/publications/podcast/2022/jun/strong-public-health-system-depends-on-making-invisible-visible</a:t>
            </a:r>
            <a:r>
              <a:rPr lang="en-US" dirty="0"/>
              <a:t>. 2. Public Health, imagen taken from </a:t>
            </a:r>
            <a:r>
              <a:rPr lang="en-US" dirty="0">
                <a:hlinkClick r:id="rId3"/>
              </a:rPr>
              <a:t>https://www.facebook.com/photo/?fbid=911255981003944&amp;set=a.532563495539863&amp;locale=ps_AF</a:t>
            </a:r>
            <a:r>
              <a:rPr lang="en-US" dirty="0"/>
              <a:t> </a:t>
            </a:r>
            <a:endParaRPr lang="en-US" noProof="0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10F33078-A20D-D87C-8A63-E4D076E249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52841" y="1708258"/>
            <a:ext cx="3781645" cy="3172820"/>
          </a:xfrm>
        </p:spPr>
        <p:txBody>
          <a:bodyPr/>
          <a:lstStyle/>
          <a:p>
            <a:r>
              <a:rPr lang="en-US" dirty="0"/>
              <a:t>These models have gained importance in the public health domain, especially in infectious disease epidemiology, by providing quantitative analyses in support of policy-making processes</a:t>
            </a:r>
          </a:p>
          <a:p>
            <a:pPr marL="0" indent="0">
              <a:buNone/>
            </a:pPr>
            <a:endParaRPr lang="es-CO" dirty="0"/>
          </a:p>
        </p:txBody>
      </p:sp>
      <p:pic>
        <p:nvPicPr>
          <p:cNvPr id="13314" name="Picture 2" descr="Illustration of people in a New York City street looking toward the future of public health">
            <a:extLst>
              <a:ext uri="{FF2B5EF4-FFF2-40B4-BE49-F238E27FC236}">
                <a16:creationId xmlns:a16="http://schemas.microsoft.com/office/drawing/2014/main" id="{FB61DA85-F807-21A2-CACA-8BCFCDFC6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589" y="1296470"/>
            <a:ext cx="3443287" cy="230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د انځور شرحې ته لاس رسی نشته.">
            <a:extLst>
              <a:ext uri="{FF2B5EF4-FFF2-40B4-BE49-F238E27FC236}">
                <a16:creationId xmlns:a16="http://schemas.microsoft.com/office/drawing/2014/main" id="{34FD5D2E-1285-4122-C552-6AF531AA9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515" y="3606282"/>
            <a:ext cx="3557893" cy="212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2164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CCD7E-B06D-1B3A-5F3A-CEAD5E863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69DB1255-A6D6-2DA4-479A-65FC61C6A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781036"/>
            <a:ext cx="2128059" cy="657377"/>
          </a:xfrm>
        </p:spPr>
        <p:txBody>
          <a:bodyPr/>
          <a:lstStyle/>
          <a:p>
            <a:r>
              <a:rPr lang="es-CO" dirty="0" err="1"/>
              <a:t>Today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8DEADC5-658C-2800-CDD5-13521A6E13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29</a:t>
            </a:fld>
            <a:endParaRPr lang="es-CO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62A6124-D00D-7847-84F7-BF35E34FE8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2574" y="5848293"/>
            <a:ext cx="10004100" cy="273168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Reference: Social Networks, Internet Communication, image taken from </a:t>
            </a:r>
            <a:r>
              <a:rPr lang="en-US" noProof="0" dirty="0">
                <a:hlinkClick r:id="rId2"/>
              </a:rPr>
              <a:t>https://www.shutterstock.com/es/image-vector/social-networks-internet-communication-vector-224504248</a:t>
            </a:r>
            <a:r>
              <a:rPr lang="en-US" noProof="0" dirty="0"/>
              <a:t> 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4A79B8E-3B28-ECA2-97AD-09F497DAD6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3781" y="2230711"/>
            <a:ext cx="4206241" cy="2825284"/>
          </a:xfrm>
        </p:spPr>
        <p:txBody>
          <a:bodyPr/>
          <a:lstStyle/>
          <a:p>
            <a:r>
              <a:rPr lang="en-US" dirty="0"/>
              <a:t>At the core of all data-driven modeling approaches lies the structure of human interactions, mobility and contacts patterns that finds its best representation in the form of networks</a:t>
            </a:r>
          </a:p>
          <a:p>
            <a:pPr marL="0" indent="0">
              <a:buNone/>
            </a:pPr>
            <a:endParaRPr lang="es-CO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4318202-87B4-E046-8810-AD6D026C3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908" y="1958784"/>
            <a:ext cx="5168564" cy="336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474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Marcador de número de diapositiva 27">
            <a:extLst>
              <a:ext uri="{FF2B5EF4-FFF2-40B4-BE49-F238E27FC236}">
                <a16:creationId xmlns:a16="http://schemas.microsoft.com/office/drawing/2014/main" id="{C17EBA39-AF96-BF64-410A-0FC725ED7AD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3</a:t>
            </a:fld>
            <a:endParaRPr lang="es-CO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57DDBDD-D497-713A-F4F5-5192A0027FCB}"/>
              </a:ext>
            </a:extLst>
          </p:cNvPr>
          <p:cNvSpPr/>
          <p:nvPr/>
        </p:nvSpPr>
        <p:spPr>
          <a:xfrm>
            <a:off x="5256922" y="864607"/>
            <a:ext cx="1755081" cy="5111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Schedule</a:t>
            </a:r>
            <a:endParaRPr lang="es-CO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DD6EE81-BAD7-B905-9047-58D740712AA3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10492329" y="2055606"/>
            <a:ext cx="0" cy="32146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0E81359-C614-C4EF-C70B-F0DC3BD0E9A9}"/>
              </a:ext>
            </a:extLst>
          </p:cNvPr>
          <p:cNvCxnSpPr>
            <a:cxnSpLocks/>
          </p:cNvCxnSpPr>
          <p:nvPr/>
        </p:nvCxnSpPr>
        <p:spPr>
          <a:xfrm>
            <a:off x="8724599" y="1889729"/>
            <a:ext cx="0" cy="250488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EC3BA86-D102-D7BC-811B-C63978B57F06}"/>
              </a:ext>
            </a:extLst>
          </p:cNvPr>
          <p:cNvCxnSpPr>
            <a:cxnSpLocks/>
          </p:cNvCxnSpPr>
          <p:nvPr/>
        </p:nvCxnSpPr>
        <p:spPr>
          <a:xfrm>
            <a:off x="6956869" y="1998628"/>
            <a:ext cx="0" cy="227425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7E2FAC61-3849-2F56-5B62-307070A0902F}"/>
              </a:ext>
            </a:extLst>
          </p:cNvPr>
          <p:cNvCxnSpPr>
            <a:cxnSpLocks/>
          </p:cNvCxnSpPr>
          <p:nvPr/>
        </p:nvCxnSpPr>
        <p:spPr>
          <a:xfrm>
            <a:off x="5189139" y="2215373"/>
            <a:ext cx="0" cy="30548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BEC03B78-CF5D-8578-9A5C-57E1E0612CB9}"/>
              </a:ext>
            </a:extLst>
          </p:cNvPr>
          <p:cNvCxnSpPr>
            <a:cxnSpLocks/>
            <a:endCxn id="8" idx="4"/>
          </p:cNvCxnSpPr>
          <p:nvPr/>
        </p:nvCxnSpPr>
        <p:spPr>
          <a:xfrm>
            <a:off x="1653679" y="1889729"/>
            <a:ext cx="8672773" cy="0"/>
          </a:xfrm>
          <a:prstGeom prst="line">
            <a:avLst/>
          </a:prstGeom>
          <a:noFill/>
          <a:ln w="28575" cap="flat" cmpd="sng" algn="ctr">
            <a:solidFill>
              <a:srgbClr val="F7AC3B"/>
            </a:solidFill>
            <a:prstDash val="solid"/>
          </a:ln>
          <a:effectLst/>
        </p:spPr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BB9C380E-ACB3-C4A8-2A39-DD3CEA466621}"/>
              </a:ext>
            </a:extLst>
          </p:cNvPr>
          <p:cNvSpPr/>
          <p:nvPr/>
        </p:nvSpPr>
        <p:spPr>
          <a:xfrm rot="5400000">
            <a:off x="10326452" y="1723852"/>
            <a:ext cx="331754" cy="331754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CO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cizar Sans"/>
              <a:ea typeface="+mn-ea"/>
              <a:cs typeface="+mn-cs"/>
              <a:sym typeface="Arial"/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816A9EF-5944-3DA4-E7D9-D0B9C4F94B57}"/>
              </a:ext>
            </a:extLst>
          </p:cNvPr>
          <p:cNvCxnSpPr>
            <a:cxnSpLocks/>
          </p:cNvCxnSpPr>
          <p:nvPr/>
        </p:nvCxnSpPr>
        <p:spPr>
          <a:xfrm>
            <a:off x="3421409" y="1889729"/>
            <a:ext cx="0" cy="287431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E4A9A74D-88B5-DFF1-0168-E2AB91BFF639}"/>
              </a:ext>
            </a:extLst>
          </p:cNvPr>
          <p:cNvCxnSpPr>
            <a:cxnSpLocks/>
          </p:cNvCxnSpPr>
          <p:nvPr/>
        </p:nvCxnSpPr>
        <p:spPr>
          <a:xfrm>
            <a:off x="1653679" y="1998628"/>
            <a:ext cx="0" cy="327164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1071E3B-DE63-6FB7-1B09-A164BBC3F869}"/>
              </a:ext>
            </a:extLst>
          </p:cNvPr>
          <p:cNvSpPr/>
          <p:nvPr/>
        </p:nvSpPr>
        <p:spPr>
          <a:xfrm>
            <a:off x="832051" y="2549253"/>
            <a:ext cx="1644812" cy="8844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 err="1"/>
              <a:t>Unit</a:t>
            </a:r>
            <a:r>
              <a:rPr lang="es-MX" sz="1400" b="1" dirty="0"/>
              <a:t> 1</a:t>
            </a:r>
          </a:p>
          <a:p>
            <a:pPr algn="ctr"/>
            <a:r>
              <a:rPr lang="es-CO" sz="1400" dirty="0" err="1"/>
              <a:t>Introduction</a:t>
            </a:r>
            <a:r>
              <a:rPr lang="es-CO" sz="1400" dirty="0"/>
              <a:t> </a:t>
            </a:r>
            <a:r>
              <a:rPr lang="es-CO" sz="1400" dirty="0" err="1"/>
              <a:t>to</a:t>
            </a:r>
            <a:r>
              <a:rPr lang="es-CO" sz="1400" dirty="0"/>
              <a:t> Network </a:t>
            </a:r>
            <a:r>
              <a:rPr lang="es-CO" sz="1400" dirty="0" err="1"/>
              <a:t>Analysis</a:t>
            </a:r>
            <a:endParaRPr lang="es-CO" sz="140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8F5F4C7-F098-6509-7A5C-5AC4C28D82F8}"/>
              </a:ext>
            </a:extLst>
          </p:cNvPr>
          <p:cNvSpPr/>
          <p:nvPr/>
        </p:nvSpPr>
        <p:spPr>
          <a:xfrm>
            <a:off x="2599781" y="2549256"/>
            <a:ext cx="1644812" cy="8844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 err="1"/>
              <a:t>Unit</a:t>
            </a:r>
            <a:r>
              <a:rPr lang="es-MX" sz="1400" b="1" dirty="0"/>
              <a:t> 2</a:t>
            </a:r>
          </a:p>
          <a:p>
            <a:pPr algn="ctr"/>
            <a:r>
              <a:rPr lang="es-CO" sz="1400" dirty="0" err="1"/>
              <a:t>Centrality</a:t>
            </a:r>
            <a:r>
              <a:rPr lang="es-CO" sz="1400" dirty="0"/>
              <a:t> </a:t>
            </a:r>
          </a:p>
          <a:p>
            <a:pPr algn="ctr"/>
            <a:r>
              <a:rPr lang="es-CO" sz="1400" dirty="0" err="1"/>
              <a:t>Measures</a:t>
            </a:r>
            <a:endParaRPr lang="es-CO" sz="1400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D834D8F-3EAE-DDF0-6E87-0D0DF3CE165B}"/>
              </a:ext>
            </a:extLst>
          </p:cNvPr>
          <p:cNvSpPr/>
          <p:nvPr/>
        </p:nvSpPr>
        <p:spPr>
          <a:xfrm>
            <a:off x="4367511" y="2549256"/>
            <a:ext cx="1644812" cy="8844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 err="1"/>
              <a:t>Unit</a:t>
            </a:r>
            <a:r>
              <a:rPr lang="es-MX" sz="1400" b="1" dirty="0"/>
              <a:t> 3</a:t>
            </a:r>
          </a:p>
          <a:p>
            <a:pPr algn="ctr"/>
            <a:r>
              <a:rPr lang="es-CO" sz="1400" dirty="0" err="1"/>
              <a:t>Introduction</a:t>
            </a:r>
            <a:r>
              <a:rPr lang="es-CO" sz="1400" dirty="0"/>
              <a:t> </a:t>
            </a:r>
            <a:r>
              <a:rPr lang="es-CO" sz="1400" dirty="0" err="1"/>
              <a:t>to</a:t>
            </a:r>
            <a:r>
              <a:rPr lang="es-CO" sz="1400" dirty="0"/>
              <a:t> Network </a:t>
            </a:r>
            <a:r>
              <a:rPr lang="es-CO" sz="1400" dirty="0" err="1"/>
              <a:t>Models</a:t>
            </a:r>
            <a:endParaRPr lang="es-CO" sz="140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04C88552-5AE3-0CDA-0D5D-EA1A66A0DEA6}"/>
              </a:ext>
            </a:extLst>
          </p:cNvPr>
          <p:cNvSpPr/>
          <p:nvPr/>
        </p:nvSpPr>
        <p:spPr>
          <a:xfrm>
            <a:off x="6135241" y="2549255"/>
            <a:ext cx="1644812" cy="8844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 err="1"/>
              <a:t>Unit</a:t>
            </a:r>
            <a:r>
              <a:rPr lang="es-MX" sz="1400" b="1" dirty="0"/>
              <a:t> 4</a:t>
            </a:r>
          </a:p>
          <a:p>
            <a:pPr algn="ctr"/>
            <a:r>
              <a:rPr lang="es-CO" sz="1400" dirty="0" err="1"/>
              <a:t>Community</a:t>
            </a:r>
            <a:r>
              <a:rPr lang="es-CO" sz="1400" dirty="0"/>
              <a:t> </a:t>
            </a:r>
            <a:r>
              <a:rPr lang="es-CO" sz="1400" dirty="0" err="1"/>
              <a:t>Detection</a:t>
            </a:r>
            <a:endParaRPr lang="es-CO" sz="1400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A6CF19B-6731-79DD-40C9-010E9F95FC56}"/>
              </a:ext>
            </a:extLst>
          </p:cNvPr>
          <p:cNvSpPr/>
          <p:nvPr/>
        </p:nvSpPr>
        <p:spPr>
          <a:xfrm>
            <a:off x="7902971" y="2549254"/>
            <a:ext cx="1644812" cy="8844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 err="1"/>
              <a:t>Unit</a:t>
            </a:r>
            <a:r>
              <a:rPr lang="es-MX" sz="1400" b="1" dirty="0"/>
              <a:t> 5</a:t>
            </a:r>
          </a:p>
          <a:p>
            <a:pPr algn="ctr"/>
            <a:r>
              <a:rPr lang="es-CO" sz="1400" dirty="0"/>
              <a:t>Error and </a:t>
            </a:r>
            <a:r>
              <a:rPr lang="es-CO" sz="1400" dirty="0" err="1"/>
              <a:t>Attack</a:t>
            </a:r>
            <a:r>
              <a:rPr lang="es-CO" sz="1400" dirty="0"/>
              <a:t> </a:t>
            </a:r>
            <a:r>
              <a:rPr lang="es-CO" sz="1400" dirty="0" err="1"/>
              <a:t>Tolerance</a:t>
            </a:r>
            <a:endParaRPr lang="es-CO" sz="1400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A6CE2F81-A716-9A67-B6D8-A74E7AA80F55}"/>
              </a:ext>
            </a:extLst>
          </p:cNvPr>
          <p:cNvSpPr/>
          <p:nvPr/>
        </p:nvSpPr>
        <p:spPr>
          <a:xfrm>
            <a:off x="9670701" y="2549253"/>
            <a:ext cx="1644812" cy="8844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 err="1"/>
              <a:t>Unit</a:t>
            </a:r>
            <a:r>
              <a:rPr lang="es-MX" sz="1400" b="1" dirty="0"/>
              <a:t> 6</a:t>
            </a:r>
          </a:p>
          <a:p>
            <a:pPr algn="ctr"/>
            <a:r>
              <a:rPr lang="es-CO" sz="1400" dirty="0" err="1"/>
              <a:t>Graph</a:t>
            </a:r>
            <a:r>
              <a:rPr lang="es-CO" sz="1400" dirty="0"/>
              <a:t> Machine </a:t>
            </a:r>
            <a:r>
              <a:rPr lang="es-CO" sz="1400" dirty="0" err="1"/>
              <a:t>Learning</a:t>
            </a:r>
            <a:endParaRPr lang="es-CO" sz="140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CCC82900-3A0E-D032-2850-C415B8711076}"/>
              </a:ext>
            </a:extLst>
          </p:cNvPr>
          <p:cNvSpPr/>
          <p:nvPr/>
        </p:nvSpPr>
        <p:spPr>
          <a:xfrm>
            <a:off x="831273" y="3568428"/>
            <a:ext cx="1644812" cy="884483"/>
          </a:xfrm>
          <a:prstGeom prst="rect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 err="1"/>
              <a:t>Introduction</a:t>
            </a:r>
            <a:r>
              <a:rPr lang="es-CO" sz="1400" dirty="0"/>
              <a:t> </a:t>
            </a:r>
            <a:r>
              <a:rPr lang="es-CO" sz="1400" dirty="0" err="1"/>
              <a:t>to</a:t>
            </a:r>
            <a:r>
              <a:rPr lang="es-CO" sz="1400" dirty="0"/>
              <a:t> </a:t>
            </a:r>
          </a:p>
          <a:p>
            <a:pPr algn="ctr"/>
            <a:r>
              <a:rPr lang="es-CO" sz="1400" dirty="0"/>
              <a:t>Data </a:t>
            </a:r>
            <a:r>
              <a:rPr lang="es-CO" sz="1400" dirty="0" err="1"/>
              <a:t>Science</a:t>
            </a:r>
            <a:endParaRPr lang="es-CO" sz="1400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1461B625-64F6-2BD2-EFDD-B7FE5EB74FDC}"/>
              </a:ext>
            </a:extLst>
          </p:cNvPr>
          <p:cNvSpPr/>
          <p:nvPr/>
        </p:nvSpPr>
        <p:spPr>
          <a:xfrm>
            <a:off x="2599003" y="3568431"/>
            <a:ext cx="1644812" cy="8844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Basic Concepts of Graph Theory</a:t>
            </a:r>
            <a:endParaRPr lang="es-CO" sz="1400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D6761177-1CE5-6755-D48E-D02D7DD49ADE}"/>
              </a:ext>
            </a:extLst>
          </p:cNvPr>
          <p:cNvSpPr/>
          <p:nvPr/>
        </p:nvSpPr>
        <p:spPr>
          <a:xfrm>
            <a:off x="4366733" y="3568431"/>
            <a:ext cx="1644812" cy="8844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 err="1"/>
              <a:t>Hubs</a:t>
            </a:r>
            <a:endParaRPr lang="es-CO" sz="1400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EB05C54B-D5DC-8234-21E3-CF10957FFE6A}"/>
              </a:ext>
            </a:extLst>
          </p:cNvPr>
          <p:cNvSpPr/>
          <p:nvPr/>
        </p:nvSpPr>
        <p:spPr>
          <a:xfrm>
            <a:off x="6134463" y="3568430"/>
            <a:ext cx="1644812" cy="8844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 err="1"/>
              <a:t>Communities</a:t>
            </a:r>
            <a:endParaRPr lang="es-CO" sz="1400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A93EDC5-7F58-81DA-9BF6-3A3D55976EF9}"/>
              </a:ext>
            </a:extLst>
          </p:cNvPr>
          <p:cNvSpPr/>
          <p:nvPr/>
        </p:nvSpPr>
        <p:spPr>
          <a:xfrm>
            <a:off x="7902193" y="3568429"/>
            <a:ext cx="1644812" cy="884483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 err="1"/>
              <a:t>Vulnerability</a:t>
            </a:r>
            <a:r>
              <a:rPr lang="es-CO" sz="1400" dirty="0"/>
              <a:t> in </a:t>
            </a:r>
            <a:r>
              <a:rPr lang="es-CO" sz="1400" dirty="0" err="1"/>
              <a:t>networks</a:t>
            </a:r>
            <a:endParaRPr lang="es-CO" sz="1400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F9FECF09-EC94-866A-9F63-84E362036D0C}"/>
              </a:ext>
            </a:extLst>
          </p:cNvPr>
          <p:cNvSpPr/>
          <p:nvPr/>
        </p:nvSpPr>
        <p:spPr>
          <a:xfrm>
            <a:off x="9669923" y="3568428"/>
            <a:ext cx="1644812" cy="8844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Machine Learning with Graphs</a:t>
            </a:r>
            <a:endParaRPr lang="es-CO" sz="1400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68C6DC4-5204-41A4-65DF-F5DC7AC3D990}"/>
              </a:ext>
            </a:extLst>
          </p:cNvPr>
          <p:cNvSpPr/>
          <p:nvPr/>
        </p:nvSpPr>
        <p:spPr>
          <a:xfrm>
            <a:off x="831273" y="4587603"/>
            <a:ext cx="1644812" cy="8844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 err="1"/>
              <a:t>Introduction</a:t>
            </a:r>
            <a:r>
              <a:rPr lang="es-CO" sz="1400" dirty="0"/>
              <a:t> </a:t>
            </a:r>
            <a:r>
              <a:rPr lang="es-CO" sz="1400" dirty="0" err="1"/>
              <a:t>to</a:t>
            </a:r>
            <a:r>
              <a:rPr lang="es-CO" sz="1400" dirty="0"/>
              <a:t> Network </a:t>
            </a:r>
            <a:r>
              <a:rPr lang="es-CO" sz="1400" dirty="0" err="1"/>
              <a:t>Science</a:t>
            </a:r>
            <a:endParaRPr lang="es-CO" sz="1400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8A3C3CA8-0973-18E5-E827-2192922C5C7D}"/>
              </a:ext>
            </a:extLst>
          </p:cNvPr>
          <p:cNvSpPr/>
          <p:nvPr/>
        </p:nvSpPr>
        <p:spPr>
          <a:xfrm>
            <a:off x="9664318" y="4587602"/>
            <a:ext cx="1644812" cy="8844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Deep Learning with Graphs</a:t>
            </a:r>
            <a:endParaRPr lang="es-CO" sz="1400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AF91D1BC-DB92-8801-D00A-AF516A9B083B}"/>
              </a:ext>
            </a:extLst>
          </p:cNvPr>
          <p:cNvSpPr/>
          <p:nvPr/>
        </p:nvSpPr>
        <p:spPr>
          <a:xfrm>
            <a:off x="2599003" y="4587602"/>
            <a:ext cx="1644812" cy="8844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/>
              <a:t>Small </a:t>
            </a:r>
            <a:r>
              <a:rPr lang="es-CO" sz="1400" dirty="0" err="1"/>
              <a:t>Worlds</a:t>
            </a:r>
            <a:endParaRPr lang="es-CO" sz="1400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6AD33F9B-984D-7EA8-B10C-BCC87AA14192}"/>
              </a:ext>
            </a:extLst>
          </p:cNvPr>
          <p:cNvSpPr/>
          <p:nvPr/>
        </p:nvSpPr>
        <p:spPr>
          <a:xfrm>
            <a:off x="3950395" y="1515215"/>
            <a:ext cx="4244613" cy="8075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Network Science for Data Analytics</a:t>
            </a:r>
            <a:endParaRPr lang="es-CO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id="{EB125F32-571D-E65C-F43B-103C98C1AA88}"/>
              </a:ext>
            </a:extLst>
          </p:cNvPr>
          <p:cNvSpPr/>
          <p:nvPr/>
        </p:nvSpPr>
        <p:spPr>
          <a:xfrm rot="5400000">
            <a:off x="1487197" y="1693828"/>
            <a:ext cx="331754" cy="331754"/>
          </a:xfrm>
          <a:prstGeom prst="ellipse">
            <a:avLst/>
          </a:prstGeom>
          <a:solidFill>
            <a:srgbClr val="F7AC3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CO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cizar Sans"/>
              <a:ea typeface="+mn-ea"/>
              <a:cs typeface="+mn-cs"/>
              <a:sym typeface="Arial"/>
            </a:endParaRP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1166E728-DEAF-C0FB-FC9F-BBC4DDAD7C4E}"/>
              </a:ext>
            </a:extLst>
          </p:cNvPr>
          <p:cNvSpPr/>
          <p:nvPr/>
        </p:nvSpPr>
        <p:spPr>
          <a:xfrm>
            <a:off x="4345253" y="4587602"/>
            <a:ext cx="1644812" cy="8844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/>
              <a:t>Network </a:t>
            </a:r>
            <a:r>
              <a:rPr lang="es-CO" sz="1400" dirty="0" err="1"/>
              <a:t>Models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559115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86D4C-4479-6C92-014B-1969DA3CD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F63B3BD-6AE1-9C3E-C2DF-66BD4F771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781036"/>
            <a:ext cx="2128059" cy="657377"/>
          </a:xfrm>
        </p:spPr>
        <p:txBody>
          <a:bodyPr/>
          <a:lstStyle/>
          <a:p>
            <a:r>
              <a:rPr lang="es-CO" dirty="0" err="1"/>
              <a:t>Today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8A6B0AC-306D-3617-75AD-686618EDB2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30</a:t>
            </a:fld>
            <a:endParaRPr lang="es-CO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5C85FD5-6991-27C0-3426-7845CB928E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Reference: Mobile phones technology business concept, Creative network information process diagram. </a:t>
            </a:r>
            <a:r>
              <a:rPr lang="en-US" dirty="0"/>
              <a:t>Image taken from </a:t>
            </a:r>
            <a:r>
              <a:rPr lang="en-US" dirty="0">
                <a:hlinkClick r:id="rId2"/>
              </a:rPr>
              <a:t>https://www.everypixel.com/image-12481499202145626443</a:t>
            </a:r>
            <a:r>
              <a:rPr lang="en-US" dirty="0"/>
              <a:t> </a:t>
            </a:r>
            <a:endParaRPr lang="en-US" noProof="0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93EABC3-2FC4-0639-3DE6-6803421D47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96852" y="2554329"/>
            <a:ext cx="4932219" cy="2424416"/>
          </a:xfrm>
        </p:spPr>
        <p:txBody>
          <a:bodyPr/>
          <a:lstStyle/>
          <a:p>
            <a:r>
              <a:rPr lang="en-US" dirty="0"/>
              <a:t>The pervasive use of mobile and </a:t>
            </a:r>
            <a:r>
              <a:rPr lang="en-US" dirty="0" err="1"/>
              <a:t>Wifi</a:t>
            </a:r>
            <a:r>
              <a:rPr lang="en-US" dirty="0"/>
              <a:t> technologies in our daily life is changing the way we can measure human interactions and mobility network patterns for millions of individuals at once.</a:t>
            </a:r>
          </a:p>
          <a:p>
            <a:pPr marL="0" indent="0">
              <a:buNone/>
            </a:pPr>
            <a:endParaRPr lang="es-CO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9C6B898-FD22-D59B-FBA3-6FD267CC8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193" y="1348237"/>
            <a:ext cx="4275317" cy="416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634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2402D-EB67-58D9-9239-7D5A76FE3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C4AD91C-E627-12F7-EF32-DA2DD8281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781036"/>
            <a:ext cx="2892830" cy="657377"/>
          </a:xfrm>
        </p:spPr>
        <p:txBody>
          <a:bodyPr/>
          <a:lstStyle/>
          <a:p>
            <a:r>
              <a:rPr lang="es-CO" dirty="0" err="1"/>
              <a:t>Epidemics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F06DCFD-C149-2E1D-D1E3-B736DD6A92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31</a:t>
            </a:fld>
            <a:endParaRPr lang="es-CO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CFC47E9-A22E-68D1-22C9-02E21F8C05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2574" y="5712859"/>
            <a:ext cx="10004100" cy="464006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Reference: </a:t>
            </a:r>
            <a:r>
              <a:rPr lang="en-US" noProof="0" dirty="0" err="1"/>
              <a:t>Pixabay</a:t>
            </a:r>
            <a:r>
              <a:rPr lang="en-US" noProof="0" dirty="0"/>
              <a:t>. </a:t>
            </a:r>
            <a:r>
              <a:rPr lang="es-419" noProof="0" dirty="0"/>
              <a:t>Fotografía De Cerca De Conos De Plástico Amarillo, Verde, Rojo Y Marrón Sobre Una Superficie Revestida De Blanco. </a:t>
            </a:r>
            <a:r>
              <a:rPr lang="es-419" noProof="0" dirty="0">
                <a:hlinkClick r:id="rId2"/>
              </a:rPr>
              <a:t>https://www.pexels.com/es-es/foto/fotografia-de-cerca-de-conos-de-plastico-amarillo-verde-rojo-y-marron-sobre-una-superficie-revestida-de-blanco-163064/</a:t>
            </a:r>
            <a:r>
              <a:rPr lang="es-419" noProof="0" dirty="0"/>
              <a:t> </a:t>
            </a:r>
            <a:endParaRPr lang="en-US" noProof="0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06F4E833-B67A-977B-93C7-A2F1D03EC0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91783" y="2201377"/>
            <a:ext cx="4205843" cy="27071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Infectious diseases are diffused through a population by means of the interactions between individuals. We will show how network structure affects the spread of a virus.</a:t>
            </a:r>
          </a:p>
          <a:p>
            <a:pPr marL="0" indent="0">
              <a:buNone/>
            </a:pPr>
            <a:endParaRPr lang="es-CO" dirty="0"/>
          </a:p>
        </p:txBody>
      </p:sp>
      <p:pic>
        <p:nvPicPr>
          <p:cNvPr id="15364" name="Picture 4" descr="Gratis Fotografía De Cerca De Conos De Plástico Amarillo, Verde, Rojo Y Marrón Sobre Una Superficie Revestida De Blanco Foto de stock">
            <a:extLst>
              <a:ext uri="{FF2B5EF4-FFF2-40B4-BE49-F238E27FC236}">
                <a16:creationId xmlns:a16="http://schemas.microsoft.com/office/drawing/2014/main" id="{56636FB4-44A0-DDDF-8B7B-DA2491218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370" y="1771520"/>
            <a:ext cx="4972439" cy="3314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5090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2402D-EB67-58D9-9239-7D5A76FE3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C4AD91C-E627-12F7-EF32-DA2DD8281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781036"/>
            <a:ext cx="8001001" cy="657377"/>
          </a:xfrm>
        </p:spPr>
        <p:txBody>
          <a:bodyPr/>
          <a:lstStyle/>
          <a:p>
            <a:r>
              <a:rPr lang="es-CO" dirty="0" err="1"/>
              <a:t>Structure</a:t>
            </a:r>
            <a:r>
              <a:rPr lang="es-CO" dirty="0"/>
              <a:t> Defines </a:t>
            </a:r>
            <a:r>
              <a:rPr lang="es-CO" dirty="0" err="1"/>
              <a:t>Behaviour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F06DCFD-C149-2E1D-D1E3-B736DD6A92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32</a:t>
            </a:fld>
            <a:endParaRPr lang="es-CO"/>
          </a:p>
        </p:txBody>
      </p:sp>
      <p:sp>
        <p:nvSpPr>
          <p:cNvPr id="10" name="AutoShape 2" descr="blob:https://web.whatsapp.com/3332c932-e16c-49ea-93f3-21bee243e4d4">
            <a:extLst>
              <a:ext uri="{FF2B5EF4-FFF2-40B4-BE49-F238E27FC236}">
                <a16:creationId xmlns:a16="http://schemas.microsoft.com/office/drawing/2014/main" id="{54F373DD-9EC4-4D3D-AD39-58ACD5F994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2660862-9671-4A26-A929-4883E5983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616" y="1668780"/>
            <a:ext cx="5017967" cy="425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867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6FD61-2637-E1E1-444C-F9D76D563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D2EDDD3-41AE-DE9C-B0E1-6C08969AA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781036"/>
            <a:ext cx="2676699" cy="657377"/>
          </a:xfrm>
        </p:spPr>
        <p:txBody>
          <a:bodyPr/>
          <a:lstStyle/>
          <a:p>
            <a:r>
              <a:rPr lang="es-CO" dirty="0"/>
              <a:t>SI </a:t>
            </a:r>
            <a:r>
              <a:rPr lang="es-CO" dirty="0" err="1"/>
              <a:t>Model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F318B2A-5CFD-0AFC-C1C1-8AF5426DC9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33</a:t>
            </a:fld>
            <a:endParaRPr lang="es-CO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BB3F564-38E2-D363-8C1A-613CC49B1D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Reference: Michele Coscia. The Atlas for the Aspiring Network Scientist. </a:t>
            </a:r>
            <a:r>
              <a:rPr lang="en-US" noProof="0" dirty="0">
                <a:hlinkClick r:id="rId2"/>
              </a:rPr>
              <a:t>https://www.networkatlas.eu/files/sna_book.pdf</a:t>
            </a:r>
            <a:r>
              <a:rPr lang="en-US" noProof="0" dirty="0"/>
              <a:t> </a:t>
            </a:r>
          </a:p>
        </p:txBody>
      </p:sp>
      <p:pic>
        <p:nvPicPr>
          <p:cNvPr id="9" name="Marcador de contenido 3">
            <a:extLst>
              <a:ext uri="{FF2B5EF4-FFF2-40B4-BE49-F238E27FC236}">
                <a16:creationId xmlns:a16="http://schemas.microsoft.com/office/drawing/2014/main" id="{80FDB6DE-7E7F-6172-C4B1-19B25ABAF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308" y="2130158"/>
            <a:ext cx="3016895" cy="217340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7631158-7DEF-D798-1A8E-BE225CFC7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31839"/>
            <a:ext cx="4048125" cy="2371725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20737B7A-0046-CFD7-D675-2683FB43734E}"/>
              </a:ext>
            </a:extLst>
          </p:cNvPr>
          <p:cNvSpPr txBox="1">
            <a:spLocks/>
          </p:cNvSpPr>
          <p:nvPr/>
        </p:nvSpPr>
        <p:spPr>
          <a:xfrm>
            <a:off x="1891308" y="4544051"/>
            <a:ext cx="3279208" cy="11664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00" b="0" dirty="0">
                <a:latin typeface="+mn-lt"/>
              </a:rPr>
              <a:t>S: Susceptible</a:t>
            </a:r>
          </a:p>
          <a:p>
            <a:r>
              <a:rPr lang="en-US" sz="3700" b="0" dirty="0">
                <a:latin typeface="+mn-lt"/>
              </a:rPr>
              <a:t>I: Infected</a:t>
            </a:r>
            <a:endParaRPr lang="es-CO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53679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11409-43E9-F346-4E92-61A6F2273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121D013-1732-7FD2-83CF-330BDDBE4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781036"/>
            <a:ext cx="2676699" cy="657377"/>
          </a:xfrm>
        </p:spPr>
        <p:txBody>
          <a:bodyPr/>
          <a:lstStyle/>
          <a:p>
            <a:r>
              <a:rPr lang="es-CO" dirty="0"/>
              <a:t>SI </a:t>
            </a:r>
            <a:r>
              <a:rPr lang="es-CO" dirty="0" err="1"/>
              <a:t>Model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0AB9F75-C271-9057-23CD-E5AF6F7381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34</a:t>
            </a:fld>
            <a:endParaRPr lang="es-CO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EA4C67E-F9B4-8659-A459-5729B48499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Reference: Michele Coscia. The Atlas for the Aspiring Network Scientist. </a:t>
            </a:r>
            <a:r>
              <a:rPr lang="en-US" noProof="0" dirty="0">
                <a:hlinkClick r:id="rId2"/>
              </a:rPr>
              <a:t>https://www.networkatlas.eu/files/sna_book.pdf</a:t>
            </a:r>
            <a:r>
              <a:rPr lang="en-US" noProof="0" dirty="0"/>
              <a:t>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BCB322F-01A2-5D33-3D24-0E6591852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459" y="3758716"/>
            <a:ext cx="7035967" cy="236250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A4F61CE-DB77-C650-C705-2E9DBC0F02A2}"/>
              </a:ext>
            </a:extLst>
          </p:cNvPr>
          <p:cNvSpPr txBox="1"/>
          <p:nvPr/>
        </p:nvSpPr>
        <p:spPr>
          <a:xfrm>
            <a:off x="5657088" y="1775846"/>
            <a:ext cx="45491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True Love is Forever:</a:t>
            </a:r>
          </a:p>
          <a:p>
            <a:r>
              <a:rPr lang="en-US" sz="4000" b="1" dirty="0"/>
              <a:t> Just Like Herpes </a:t>
            </a:r>
            <a:endParaRPr lang="es-CO" sz="4000" b="1" dirty="0"/>
          </a:p>
        </p:txBody>
      </p:sp>
      <p:pic>
        <p:nvPicPr>
          <p:cNvPr id="3" name="Marcador de contenido 3">
            <a:extLst>
              <a:ext uri="{FF2B5EF4-FFF2-40B4-BE49-F238E27FC236}">
                <a16:creationId xmlns:a16="http://schemas.microsoft.com/office/drawing/2014/main" id="{43469600-40C9-9993-0990-0B4FB6692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348" y="1652513"/>
            <a:ext cx="3016895" cy="2173406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7BE624B1-DD6D-4896-948D-92055BEDEA90}"/>
              </a:ext>
            </a:extLst>
          </p:cNvPr>
          <p:cNvGrpSpPr/>
          <p:nvPr/>
        </p:nvGrpSpPr>
        <p:grpSpPr>
          <a:xfrm>
            <a:off x="1484272" y="4630621"/>
            <a:ext cx="2384852" cy="569977"/>
            <a:chOff x="854776" y="5133392"/>
            <a:chExt cx="2384852" cy="569977"/>
          </a:xfrm>
        </p:grpSpPr>
        <p:sp>
          <p:nvSpPr>
            <p:cNvPr id="9" name="Google Shape;458;p10">
              <a:extLst>
                <a:ext uri="{FF2B5EF4-FFF2-40B4-BE49-F238E27FC236}">
                  <a16:creationId xmlns:a16="http://schemas.microsoft.com/office/drawing/2014/main" id="{5EFC2494-E79B-4B5C-BB08-B31B6C16FD1C}"/>
                </a:ext>
              </a:extLst>
            </p:cNvPr>
            <p:cNvSpPr/>
            <p:nvPr/>
          </p:nvSpPr>
          <p:spPr>
            <a:xfrm>
              <a:off x="854776" y="5133392"/>
              <a:ext cx="2384852" cy="569977"/>
            </a:xfrm>
            <a:custGeom>
              <a:avLst/>
              <a:gdLst/>
              <a:ahLst/>
              <a:cxnLst/>
              <a:rect l="l" t="t" r="r" b="b"/>
              <a:pathLst>
                <a:path w="5182870" h="3890010" extrusionOk="0">
                  <a:moveTo>
                    <a:pt x="5070906" y="0"/>
                  </a:moveTo>
                  <a:lnTo>
                    <a:pt x="111493" y="0"/>
                  </a:lnTo>
                  <a:lnTo>
                    <a:pt x="68199" y="8800"/>
                  </a:lnTo>
                  <a:lnTo>
                    <a:pt x="32748" y="32761"/>
                  </a:lnTo>
                  <a:lnTo>
                    <a:pt x="8796" y="68221"/>
                  </a:lnTo>
                  <a:lnTo>
                    <a:pt x="0" y="111518"/>
                  </a:lnTo>
                  <a:lnTo>
                    <a:pt x="0" y="3778072"/>
                  </a:lnTo>
                  <a:lnTo>
                    <a:pt x="8796" y="3821367"/>
                  </a:lnTo>
                  <a:lnTo>
                    <a:pt x="32748" y="3856823"/>
                  </a:lnTo>
                  <a:lnTo>
                    <a:pt x="68199" y="3880779"/>
                  </a:lnTo>
                  <a:lnTo>
                    <a:pt x="111493" y="3889578"/>
                  </a:lnTo>
                  <a:lnTo>
                    <a:pt x="5070906" y="3889578"/>
                  </a:lnTo>
                  <a:lnTo>
                    <a:pt x="5114202" y="3880779"/>
                  </a:lnTo>
                  <a:lnTo>
                    <a:pt x="5149657" y="3856823"/>
                  </a:lnTo>
                  <a:lnTo>
                    <a:pt x="5173614" y="3821367"/>
                  </a:lnTo>
                  <a:lnTo>
                    <a:pt x="5182412" y="3778072"/>
                  </a:lnTo>
                  <a:lnTo>
                    <a:pt x="5182412" y="111518"/>
                  </a:lnTo>
                  <a:lnTo>
                    <a:pt x="5173614" y="68221"/>
                  </a:lnTo>
                  <a:lnTo>
                    <a:pt x="5149657" y="32761"/>
                  </a:lnTo>
                  <a:lnTo>
                    <a:pt x="5114202" y="8800"/>
                  </a:lnTo>
                  <a:lnTo>
                    <a:pt x="5070906" y="0"/>
                  </a:lnTo>
                  <a:close/>
                </a:path>
              </a:pathLst>
            </a:custGeom>
            <a:solidFill>
              <a:srgbClr val="F6F6F5"/>
            </a:solidFill>
            <a:ln w="19050">
              <a:solidFill>
                <a:srgbClr val="342956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648000"/>
              <a:r>
                <a:rPr lang="en-US" noProof="0" dirty="0">
                  <a:solidFill>
                    <a:srgbClr val="342956"/>
                  </a:solidFill>
                  <a:latin typeface="Ancizar Sans" panose="020B0602040300000003" pitchFamily="34" charset="0"/>
                  <a:hlinkClick r:id="rId5"/>
                </a:rPr>
                <a:t>Link to SI Model</a:t>
              </a:r>
              <a:endParaRPr lang="en-US" noProof="0" dirty="0">
                <a:solidFill>
                  <a:srgbClr val="342956"/>
                </a:solidFill>
                <a:latin typeface="Ancizar Sans" panose="020B0602040300000003" pitchFamily="34" charset="0"/>
              </a:endParaRPr>
            </a:p>
          </p:txBody>
        </p:sp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F717429A-4C6C-4E0A-9107-D513A3A6CEDF}"/>
                </a:ext>
              </a:extLst>
            </p:cNvPr>
            <p:cNvGrpSpPr/>
            <p:nvPr/>
          </p:nvGrpSpPr>
          <p:grpSpPr>
            <a:xfrm>
              <a:off x="1010563" y="5245101"/>
              <a:ext cx="305849" cy="332321"/>
              <a:chOff x="1024049" y="5286245"/>
              <a:chExt cx="332321" cy="332321"/>
            </a:xfrm>
          </p:grpSpPr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2F230C30-D2D4-46AA-AEBD-1DEF948304B8}"/>
                  </a:ext>
                </a:extLst>
              </p:cNvPr>
              <p:cNvSpPr/>
              <p:nvPr/>
            </p:nvSpPr>
            <p:spPr>
              <a:xfrm>
                <a:off x="1024049" y="5286245"/>
                <a:ext cx="332321" cy="332321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rgbClr val="3429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3" name="Elipse 12">
                <a:extLst>
                  <a:ext uri="{FF2B5EF4-FFF2-40B4-BE49-F238E27FC236}">
                    <a16:creationId xmlns:a16="http://schemas.microsoft.com/office/drawing/2014/main" id="{A1E720D4-ADB2-4322-A5CF-1419BF3DC4DF}"/>
                  </a:ext>
                </a:extLst>
              </p:cNvPr>
              <p:cNvSpPr/>
              <p:nvPr/>
            </p:nvSpPr>
            <p:spPr>
              <a:xfrm>
                <a:off x="1055490" y="5317686"/>
                <a:ext cx="269437" cy="269437"/>
              </a:xfrm>
              <a:prstGeom prst="ellipse">
                <a:avLst/>
              </a:prstGeom>
              <a:gradFill flip="none" rotWithShape="1">
                <a:gsLst>
                  <a:gs pos="0">
                    <a:srgbClr val="7864B5"/>
                  </a:gs>
                  <a:gs pos="49000">
                    <a:srgbClr val="4269A5"/>
                  </a:gs>
                  <a:gs pos="100000">
                    <a:srgbClr val="B2329A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sx="103000" sy="103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DD32C503-AE33-4B6C-9976-72E9B5874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4380" y="5323138"/>
              <a:ext cx="180004" cy="180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00137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ED070-6047-8859-4809-137DACA38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CA1C345-3E27-41FD-D393-EBFECB08A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781036"/>
            <a:ext cx="2842954" cy="657377"/>
          </a:xfrm>
        </p:spPr>
        <p:txBody>
          <a:bodyPr/>
          <a:lstStyle/>
          <a:p>
            <a:r>
              <a:rPr lang="es-CO" dirty="0"/>
              <a:t>SIS </a:t>
            </a:r>
            <a:r>
              <a:rPr lang="es-CO" dirty="0" err="1"/>
              <a:t>Model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46906D6-98A4-04AF-5EEF-11F374F00A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35</a:t>
            </a:fld>
            <a:endParaRPr lang="es-CO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1FDFED3-A3C8-A768-C560-90EA15D81B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Reference: Michele Coscia. The Atlas for the Aspiring Network Scientist. </a:t>
            </a:r>
            <a:r>
              <a:rPr lang="en-US" noProof="0" dirty="0">
                <a:hlinkClick r:id="rId2"/>
              </a:rPr>
              <a:t>https://www.networkatlas.eu/files/sna_book.pdf</a:t>
            </a:r>
            <a:r>
              <a:rPr lang="en-US" noProof="0" dirty="0"/>
              <a:t>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93B055A-3E6B-8EA5-2190-060B1BDD2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336" y="1977155"/>
            <a:ext cx="3201988" cy="230739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F02CD1A-F091-5908-C394-D6A10393A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3492" y="2422345"/>
            <a:ext cx="5244511" cy="315871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F2D06346-B544-7786-4408-293C5E1EE1B8}"/>
              </a:ext>
            </a:extLst>
          </p:cNvPr>
          <p:cNvSpPr txBox="1"/>
          <p:nvPr/>
        </p:nvSpPr>
        <p:spPr>
          <a:xfrm>
            <a:off x="6046127" y="1468038"/>
            <a:ext cx="43193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 err="1"/>
              <a:t>Flu</a:t>
            </a:r>
            <a:r>
              <a:rPr lang="es-MX" sz="4000" b="1" dirty="0"/>
              <a:t> comes and </a:t>
            </a:r>
            <a:r>
              <a:rPr lang="es-MX" sz="4000" b="1" dirty="0" err="1"/>
              <a:t>goes</a:t>
            </a:r>
            <a:endParaRPr lang="es-CO" sz="4000" b="1" dirty="0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605A6420-7EB7-3105-0D8F-37AC53D62669}"/>
              </a:ext>
            </a:extLst>
          </p:cNvPr>
          <p:cNvGrpSpPr/>
          <p:nvPr/>
        </p:nvGrpSpPr>
        <p:grpSpPr>
          <a:xfrm>
            <a:off x="1766904" y="4842304"/>
            <a:ext cx="2439336" cy="569977"/>
            <a:chOff x="854776" y="5133392"/>
            <a:chExt cx="2439336" cy="569977"/>
          </a:xfrm>
        </p:grpSpPr>
        <p:sp>
          <p:nvSpPr>
            <p:cNvPr id="12" name="Google Shape;458;p10">
              <a:extLst>
                <a:ext uri="{FF2B5EF4-FFF2-40B4-BE49-F238E27FC236}">
                  <a16:creationId xmlns:a16="http://schemas.microsoft.com/office/drawing/2014/main" id="{E95C01A3-33A9-7751-B9BA-17D3E1BA0D4F}"/>
                </a:ext>
              </a:extLst>
            </p:cNvPr>
            <p:cNvSpPr/>
            <p:nvPr/>
          </p:nvSpPr>
          <p:spPr>
            <a:xfrm>
              <a:off x="854776" y="5133392"/>
              <a:ext cx="2439336" cy="569977"/>
            </a:xfrm>
            <a:custGeom>
              <a:avLst/>
              <a:gdLst/>
              <a:ahLst/>
              <a:cxnLst/>
              <a:rect l="l" t="t" r="r" b="b"/>
              <a:pathLst>
                <a:path w="5182870" h="3890010" extrusionOk="0">
                  <a:moveTo>
                    <a:pt x="5070906" y="0"/>
                  </a:moveTo>
                  <a:lnTo>
                    <a:pt x="111493" y="0"/>
                  </a:lnTo>
                  <a:lnTo>
                    <a:pt x="68199" y="8800"/>
                  </a:lnTo>
                  <a:lnTo>
                    <a:pt x="32748" y="32761"/>
                  </a:lnTo>
                  <a:lnTo>
                    <a:pt x="8796" y="68221"/>
                  </a:lnTo>
                  <a:lnTo>
                    <a:pt x="0" y="111518"/>
                  </a:lnTo>
                  <a:lnTo>
                    <a:pt x="0" y="3778072"/>
                  </a:lnTo>
                  <a:lnTo>
                    <a:pt x="8796" y="3821367"/>
                  </a:lnTo>
                  <a:lnTo>
                    <a:pt x="32748" y="3856823"/>
                  </a:lnTo>
                  <a:lnTo>
                    <a:pt x="68199" y="3880779"/>
                  </a:lnTo>
                  <a:lnTo>
                    <a:pt x="111493" y="3889578"/>
                  </a:lnTo>
                  <a:lnTo>
                    <a:pt x="5070906" y="3889578"/>
                  </a:lnTo>
                  <a:lnTo>
                    <a:pt x="5114202" y="3880779"/>
                  </a:lnTo>
                  <a:lnTo>
                    <a:pt x="5149657" y="3856823"/>
                  </a:lnTo>
                  <a:lnTo>
                    <a:pt x="5173614" y="3821367"/>
                  </a:lnTo>
                  <a:lnTo>
                    <a:pt x="5182412" y="3778072"/>
                  </a:lnTo>
                  <a:lnTo>
                    <a:pt x="5182412" y="111518"/>
                  </a:lnTo>
                  <a:lnTo>
                    <a:pt x="5173614" y="68221"/>
                  </a:lnTo>
                  <a:lnTo>
                    <a:pt x="5149657" y="32761"/>
                  </a:lnTo>
                  <a:lnTo>
                    <a:pt x="5114202" y="8800"/>
                  </a:lnTo>
                  <a:lnTo>
                    <a:pt x="5070906" y="0"/>
                  </a:lnTo>
                  <a:close/>
                </a:path>
              </a:pathLst>
            </a:custGeom>
            <a:solidFill>
              <a:srgbClr val="F6F6F5"/>
            </a:solidFill>
            <a:ln w="19050">
              <a:solidFill>
                <a:srgbClr val="342956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648000"/>
              <a:r>
                <a:rPr lang="en-US" noProof="0" dirty="0">
                  <a:solidFill>
                    <a:srgbClr val="342956"/>
                  </a:solidFill>
                  <a:latin typeface="Ancizar Sans" panose="020B0602040300000003" pitchFamily="34" charset="0"/>
                  <a:hlinkClick r:id="rId5"/>
                </a:rPr>
                <a:t>Link to SIS Model</a:t>
              </a:r>
              <a:endParaRPr lang="en-US" noProof="0" dirty="0">
                <a:solidFill>
                  <a:srgbClr val="342956"/>
                </a:solidFill>
                <a:latin typeface="Ancizar Sans" panose="020B0602040300000003" pitchFamily="34" charset="0"/>
              </a:endParaRPr>
            </a:p>
          </p:txBody>
        </p:sp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1E8CC1C7-8D42-68A8-EF17-21B39E04E86D}"/>
                </a:ext>
              </a:extLst>
            </p:cNvPr>
            <p:cNvGrpSpPr/>
            <p:nvPr/>
          </p:nvGrpSpPr>
          <p:grpSpPr>
            <a:xfrm>
              <a:off x="1010563" y="5245101"/>
              <a:ext cx="305849" cy="332321"/>
              <a:chOff x="1024049" y="5286245"/>
              <a:chExt cx="332321" cy="332321"/>
            </a:xfrm>
          </p:grpSpPr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2417A991-A6BE-0CE8-7940-750AB101B158}"/>
                  </a:ext>
                </a:extLst>
              </p:cNvPr>
              <p:cNvSpPr/>
              <p:nvPr/>
            </p:nvSpPr>
            <p:spPr>
              <a:xfrm>
                <a:off x="1024049" y="5286245"/>
                <a:ext cx="332321" cy="332321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rgbClr val="3429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Elipse 15">
                <a:extLst>
                  <a:ext uri="{FF2B5EF4-FFF2-40B4-BE49-F238E27FC236}">
                    <a16:creationId xmlns:a16="http://schemas.microsoft.com/office/drawing/2014/main" id="{DB3884A0-0AAD-7064-2C9A-9E41832079F2}"/>
                  </a:ext>
                </a:extLst>
              </p:cNvPr>
              <p:cNvSpPr/>
              <p:nvPr/>
            </p:nvSpPr>
            <p:spPr>
              <a:xfrm>
                <a:off x="1055490" y="5317686"/>
                <a:ext cx="269437" cy="269437"/>
              </a:xfrm>
              <a:prstGeom prst="ellipse">
                <a:avLst/>
              </a:prstGeom>
              <a:gradFill flip="none" rotWithShape="1">
                <a:gsLst>
                  <a:gs pos="0">
                    <a:srgbClr val="7864B5"/>
                  </a:gs>
                  <a:gs pos="49000">
                    <a:srgbClr val="4269A5"/>
                  </a:gs>
                  <a:gs pos="100000">
                    <a:srgbClr val="B2329A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sx="103000" sy="103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E0065EC7-85CB-600C-F2BB-70DFADF70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4380" y="5323138"/>
              <a:ext cx="180004" cy="180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47700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A28E9-0D29-C6D5-B7F1-23E9DB803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105C31D0-8999-2A91-EB95-9B1BF8F7E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781036"/>
            <a:ext cx="2842954" cy="657377"/>
          </a:xfrm>
        </p:spPr>
        <p:txBody>
          <a:bodyPr/>
          <a:lstStyle/>
          <a:p>
            <a:r>
              <a:rPr lang="es-CO" dirty="0"/>
              <a:t>SIR </a:t>
            </a:r>
            <a:r>
              <a:rPr lang="es-CO" dirty="0" err="1"/>
              <a:t>Model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45FA7A4-9AC2-AF59-4DB3-00C87914D1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36</a:t>
            </a:fld>
            <a:endParaRPr lang="es-CO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F34073D-BC06-13DF-9A83-3FE56CB5E8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Reference: Michele Coscia. The Atlas for the Aspiring Network Scientist. </a:t>
            </a:r>
            <a:r>
              <a:rPr lang="en-US" noProof="0" dirty="0">
                <a:hlinkClick r:id="rId2"/>
              </a:rPr>
              <a:t>https://www.networkatlas.eu/files/sna_book.pdf</a:t>
            </a:r>
            <a:r>
              <a:rPr lang="en-US" noProof="0" dirty="0"/>
              <a:t> </a:t>
            </a:r>
          </a:p>
        </p:txBody>
      </p:sp>
      <p:sp>
        <p:nvSpPr>
          <p:cNvPr id="4" name="Marcador de texto 7">
            <a:extLst>
              <a:ext uri="{FF2B5EF4-FFF2-40B4-BE49-F238E27FC236}">
                <a16:creationId xmlns:a16="http://schemas.microsoft.com/office/drawing/2014/main" id="{8F2EF6F7-2CCE-C460-F9DB-6FB12E18E3A0}"/>
              </a:ext>
            </a:extLst>
          </p:cNvPr>
          <p:cNvSpPr txBox="1">
            <a:spLocks/>
          </p:cNvSpPr>
          <p:nvPr/>
        </p:nvSpPr>
        <p:spPr>
          <a:xfrm>
            <a:off x="1332468" y="1659551"/>
            <a:ext cx="4796782" cy="115015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 classic way to describe the diffusion of a disease in a population is to distinguish three components: </a:t>
            </a:r>
          </a:p>
          <a:p>
            <a:pPr marL="0" indent="0">
              <a:buNone/>
            </a:pPr>
            <a:r>
              <a:rPr lang="en-US" sz="2400" dirty="0"/>
              <a:t>Susceptible, Infected and Recovered. </a:t>
            </a:r>
          </a:p>
          <a:p>
            <a:endParaRPr lang="es-CO" sz="24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EAFD798-B7BE-F1C9-5192-1642A4868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304" y="3289935"/>
            <a:ext cx="3888509" cy="173694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5997CFA-3063-604F-8416-5AB79069E2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24" r="2974" b="47164"/>
          <a:stretch/>
        </p:blipFill>
        <p:spPr>
          <a:xfrm>
            <a:off x="6975889" y="1641167"/>
            <a:ext cx="3000276" cy="207750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8E82C11-3711-5055-FE2E-569CEB226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5889" y="3920899"/>
            <a:ext cx="3206474" cy="194599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3A291F6-0B00-B672-4D5E-1D309D015B47}"/>
              </a:ext>
            </a:extLst>
          </p:cNvPr>
          <p:cNvSpPr txBox="1"/>
          <p:nvPr/>
        </p:nvSpPr>
        <p:spPr>
          <a:xfrm>
            <a:off x="9307867" y="4332530"/>
            <a:ext cx="7695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1050" b="1" dirty="0" err="1">
                <a:solidFill>
                  <a:srgbClr val="4DAF49"/>
                </a:solidFill>
              </a:rPr>
              <a:t>Recovered</a:t>
            </a:r>
            <a:endParaRPr lang="es-CO" sz="1050" b="1" dirty="0">
              <a:solidFill>
                <a:srgbClr val="4DAF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312468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59E97-14E4-3DFC-5840-3D987F30E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1199C54F-FED3-647A-32F9-579DD9186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781036"/>
            <a:ext cx="2842954" cy="657377"/>
          </a:xfrm>
        </p:spPr>
        <p:txBody>
          <a:bodyPr/>
          <a:lstStyle/>
          <a:p>
            <a:r>
              <a:rPr lang="es-CO" dirty="0"/>
              <a:t>SIR </a:t>
            </a:r>
            <a:r>
              <a:rPr lang="es-CO" dirty="0" err="1"/>
              <a:t>Model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0D31324-C71B-99D4-0AA8-336F6720D2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37</a:t>
            </a:fld>
            <a:endParaRPr lang="es-CO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E13713B-150E-54FF-949D-0D8530FC81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Reference: Michele Coscia. The Atlas for the Aspiring Network Scientist. </a:t>
            </a:r>
            <a:r>
              <a:rPr lang="en-US" noProof="0" dirty="0">
                <a:hlinkClick r:id="rId2"/>
              </a:rPr>
              <a:t>https://www.networkatlas.eu/files/sna_book.pdf</a:t>
            </a:r>
            <a:r>
              <a:rPr lang="en-US" noProof="0" dirty="0"/>
              <a:t>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D7D0335-3649-8070-C58A-593816E9C958}"/>
              </a:ext>
            </a:extLst>
          </p:cNvPr>
          <p:cNvSpPr txBox="1"/>
          <p:nvPr/>
        </p:nvSpPr>
        <p:spPr>
          <a:xfrm>
            <a:off x="887766" y="3834868"/>
            <a:ext cx="1648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chemeClr val="accent3"/>
                </a:solidFill>
              </a:rPr>
              <a:t>Susceptible</a:t>
            </a:r>
            <a:endParaRPr lang="es-CO" sz="2400" dirty="0">
              <a:solidFill>
                <a:srgbClr val="92D050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00F5E73-9688-A345-AE43-D9E323A8F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079" y="1986021"/>
            <a:ext cx="4242367" cy="189500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EF5A685-47D6-7333-83B2-0CCFB4820DAA}"/>
              </a:ext>
            </a:extLst>
          </p:cNvPr>
          <p:cNvSpPr txBox="1"/>
          <p:nvPr/>
        </p:nvSpPr>
        <p:spPr>
          <a:xfrm>
            <a:off x="2536296" y="3808231"/>
            <a:ext cx="1579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 err="1">
                <a:solidFill>
                  <a:srgbClr val="FF0000"/>
                </a:solidFill>
              </a:rPr>
              <a:t>Infected</a:t>
            </a:r>
            <a:endParaRPr lang="es-CO" sz="2400" dirty="0">
              <a:solidFill>
                <a:srgbClr val="92D050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5DA2B1C-3753-6719-9389-7C4236051A63}"/>
              </a:ext>
            </a:extLst>
          </p:cNvPr>
          <p:cNvSpPr txBox="1"/>
          <p:nvPr/>
        </p:nvSpPr>
        <p:spPr>
          <a:xfrm>
            <a:off x="4230662" y="3789180"/>
            <a:ext cx="1579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 err="1">
                <a:solidFill>
                  <a:srgbClr val="4DAF49"/>
                </a:solidFill>
              </a:rPr>
              <a:t>Recovered</a:t>
            </a:r>
            <a:endParaRPr lang="es-CO" sz="2400" dirty="0">
              <a:solidFill>
                <a:srgbClr val="4DAF49"/>
              </a:solidFill>
            </a:endParaRP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086FB7E0-06A1-28CC-2036-CA2A7FDF59EE}"/>
              </a:ext>
            </a:extLst>
          </p:cNvPr>
          <p:cNvGrpSpPr/>
          <p:nvPr/>
        </p:nvGrpSpPr>
        <p:grpSpPr>
          <a:xfrm>
            <a:off x="6062690" y="2069160"/>
            <a:ext cx="5011231" cy="3041299"/>
            <a:chOff x="6062690" y="2069160"/>
            <a:chExt cx="5011231" cy="3041299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15C30B67-A04F-CCFE-7333-AD26FF266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2690" y="2069160"/>
              <a:ext cx="5011231" cy="3041299"/>
            </a:xfrm>
            <a:prstGeom prst="rect">
              <a:avLst/>
            </a:prstGeom>
          </p:spPr>
        </p:pic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DCED91DB-A333-5E1A-553F-48D7B16A034A}"/>
                </a:ext>
              </a:extLst>
            </p:cNvPr>
            <p:cNvSpPr txBox="1"/>
            <p:nvPr/>
          </p:nvSpPr>
          <p:spPr>
            <a:xfrm>
              <a:off x="9641241" y="2739332"/>
              <a:ext cx="129307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 err="1">
                  <a:solidFill>
                    <a:srgbClr val="4DAF49"/>
                  </a:solidFill>
                </a:rPr>
                <a:t>Recovered</a:t>
              </a:r>
              <a:endParaRPr lang="es-CO" sz="1600" b="1" dirty="0">
                <a:solidFill>
                  <a:srgbClr val="4DAF49"/>
                </a:solidFill>
              </a:endParaRP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35DB68A7-98FB-488D-ADC3-67E9990F1F1C}"/>
              </a:ext>
            </a:extLst>
          </p:cNvPr>
          <p:cNvGrpSpPr/>
          <p:nvPr/>
        </p:nvGrpSpPr>
        <p:grpSpPr>
          <a:xfrm>
            <a:off x="1504753" y="5129149"/>
            <a:ext cx="3711360" cy="569977"/>
            <a:chOff x="854776" y="5133392"/>
            <a:chExt cx="3711360" cy="569977"/>
          </a:xfrm>
        </p:grpSpPr>
        <p:sp>
          <p:nvSpPr>
            <p:cNvPr id="13" name="Google Shape;458;p10">
              <a:extLst>
                <a:ext uri="{FF2B5EF4-FFF2-40B4-BE49-F238E27FC236}">
                  <a16:creationId xmlns:a16="http://schemas.microsoft.com/office/drawing/2014/main" id="{6931073E-B514-4748-8ACD-8E3EEC02ACC9}"/>
                </a:ext>
              </a:extLst>
            </p:cNvPr>
            <p:cNvSpPr/>
            <p:nvPr/>
          </p:nvSpPr>
          <p:spPr>
            <a:xfrm>
              <a:off x="854776" y="5133392"/>
              <a:ext cx="3711360" cy="569977"/>
            </a:xfrm>
            <a:custGeom>
              <a:avLst/>
              <a:gdLst/>
              <a:ahLst/>
              <a:cxnLst/>
              <a:rect l="l" t="t" r="r" b="b"/>
              <a:pathLst>
                <a:path w="5182870" h="3890010" extrusionOk="0">
                  <a:moveTo>
                    <a:pt x="5070906" y="0"/>
                  </a:moveTo>
                  <a:lnTo>
                    <a:pt x="111493" y="0"/>
                  </a:lnTo>
                  <a:lnTo>
                    <a:pt x="68199" y="8800"/>
                  </a:lnTo>
                  <a:lnTo>
                    <a:pt x="32748" y="32761"/>
                  </a:lnTo>
                  <a:lnTo>
                    <a:pt x="8796" y="68221"/>
                  </a:lnTo>
                  <a:lnTo>
                    <a:pt x="0" y="111518"/>
                  </a:lnTo>
                  <a:lnTo>
                    <a:pt x="0" y="3778072"/>
                  </a:lnTo>
                  <a:lnTo>
                    <a:pt x="8796" y="3821367"/>
                  </a:lnTo>
                  <a:lnTo>
                    <a:pt x="32748" y="3856823"/>
                  </a:lnTo>
                  <a:lnTo>
                    <a:pt x="68199" y="3880779"/>
                  </a:lnTo>
                  <a:lnTo>
                    <a:pt x="111493" y="3889578"/>
                  </a:lnTo>
                  <a:lnTo>
                    <a:pt x="5070906" y="3889578"/>
                  </a:lnTo>
                  <a:lnTo>
                    <a:pt x="5114202" y="3880779"/>
                  </a:lnTo>
                  <a:lnTo>
                    <a:pt x="5149657" y="3856823"/>
                  </a:lnTo>
                  <a:lnTo>
                    <a:pt x="5173614" y="3821367"/>
                  </a:lnTo>
                  <a:lnTo>
                    <a:pt x="5182412" y="3778072"/>
                  </a:lnTo>
                  <a:lnTo>
                    <a:pt x="5182412" y="111518"/>
                  </a:lnTo>
                  <a:lnTo>
                    <a:pt x="5173614" y="68221"/>
                  </a:lnTo>
                  <a:lnTo>
                    <a:pt x="5149657" y="32761"/>
                  </a:lnTo>
                  <a:lnTo>
                    <a:pt x="5114202" y="8800"/>
                  </a:lnTo>
                  <a:lnTo>
                    <a:pt x="5070906" y="0"/>
                  </a:lnTo>
                  <a:close/>
                </a:path>
              </a:pathLst>
            </a:custGeom>
            <a:solidFill>
              <a:srgbClr val="F6F6F5"/>
            </a:solidFill>
            <a:ln w="19050">
              <a:solidFill>
                <a:srgbClr val="342956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648000"/>
              <a:r>
                <a:rPr lang="en-US" noProof="0" dirty="0">
                  <a:solidFill>
                    <a:srgbClr val="342956"/>
                  </a:solidFill>
                  <a:latin typeface="Ancizar Sans" panose="020B0602040300000003" pitchFamily="34" charset="0"/>
                  <a:hlinkClick r:id="rId5"/>
                </a:rPr>
                <a:t>Link to SIR Model</a:t>
              </a:r>
              <a:endParaRPr lang="en-US" noProof="0" dirty="0">
                <a:solidFill>
                  <a:srgbClr val="342956"/>
                </a:solidFill>
                <a:latin typeface="Ancizar Sans" panose="020B0602040300000003" pitchFamily="34" charset="0"/>
              </a:endParaRPr>
            </a:p>
          </p:txBody>
        </p:sp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EA81BC78-AB9F-43DB-9C86-BD92C06385C1}"/>
                </a:ext>
              </a:extLst>
            </p:cNvPr>
            <p:cNvGrpSpPr/>
            <p:nvPr/>
          </p:nvGrpSpPr>
          <p:grpSpPr>
            <a:xfrm>
              <a:off x="1010563" y="5245101"/>
              <a:ext cx="305849" cy="332321"/>
              <a:chOff x="1024049" y="5286245"/>
              <a:chExt cx="332321" cy="332321"/>
            </a:xfrm>
          </p:grpSpPr>
          <p:sp>
            <p:nvSpPr>
              <p:cNvPr id="16" name="Elipse 15">
                <a:extLst>
                  <a:ext uri="{FF2B5EF4-FFF2-40B4-BE49-F238E27FC236}">
                    <a16:creationId xmlns:a16="http://schemas.microsoft.com/office/drawing/2014/main" id="{7F7AC7C8-37BE-4CB4-A42C-2D42B75B2138}"/>
                  </a:ext>
                </a:extLst>
              </p:cNvPr>
              <p:cNvSpPr/>
              <p:nvPr/>
            </p:nvSpPr>
            <p:spPr>
              <a:xfrm>
                <a:off x="1024049" y="5286245"/>
                <a:ext cx="332321" cy="332321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rgbClr val="3429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87899666-11C1-41E3-924D-7BC488BF954C}"/>
                  </a:ext>
                </a:extLst>
              </p:cNvPr>
              <p:cNvSpPr/>
              <p:nvPr/>
            </p:nvSpPr>
            <p:spPr>
              <a:xfrm>
                <a:off x="1055490" y="5317686"/>
                <a:ext cx="269437" cy="269437"/>
              </a:xfrm>
              <a:prstGeom prst="ellipse">
                <a:avLst/>
              </a:prstGeom>
              <a:gradFill flip="none" rotWithShape="1">
                <a:gsLst>
                  <a:gs pos="0">
                    <a:srgbClr val="7864B5"/>
                  </a:gs>
                  <a:gs pos="49000">
                    <a:srgbClr val="4269A5"/>
                  </a:gs>
                  <a:gs pos="100000">
                    <a:srgbClr val="B2329A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sx="103000" sy="103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E78A056B-F268-43DD-8A1F-75579EFE3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4380" y="5323138"/>
              <a:ext cx="180004" cy="180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94894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9E9B023-BEE4-8EE3-85D2-71F7BAD0EAD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38</a:t>
            </a:fld>
            <a:endParaRPr lang="es-CO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CC1E0C28-C873-AB0F-C145-6B5428F5A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Simuladores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885096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59E97-14E4-3DFC-5840-3D987F30E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1199C54F-FED3-647A-32F9-579DD9186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781036"/>
            <a:ext cx="5360447" cy="657377"/>
          </a:xfrm>
        </p:spPr>
        <p:txBody>
          <a:bodyPr/>
          <a:lstStyle/>
          <a:p>
            <a:r>
              <a:rPr lang="es-CO" dirty="0"/>
              <a:t>Simuladores Difusión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0D31324-C71B-99D4-0AA8-336F6720D2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39</a:t>
            </a:fld>
            <a:endParaRPr lang="es-CO"/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A1D0E2D4-5621-4115-8812-4E7CCB68C403}"/>
              </a:ext>
            </a:extLst>
          </p:cNvPr>
          <p:cNvGrpSpPr/>
          <p:nvPr/>
        </p:nvGrpSpPr>
        <p:grpSpPr>
          <a:xfrm>
            <a:off x="4240320" y="1800002"/>
            <a:ext cx="3711360" cy="569977"/>
            <a:chOff x="854776" y="5133392"/>
            <a:chExt cx="3711360" cy="569977"/>
          </a:xfrm>
        </p:grpSpPr>
        <p:sp>
          <p:nvSpPr>
            <p:cNvPr id="21" name="Google Shape;458;p10">
              <a:extLst>
                <a:ext uri="{FF2B5EF4-FFF2-40B4-BE49-F238E27FC236}">
                  <a16:creationId xmlns:a16="http://schemas.microsoft.com/office/drawing/2014/main" id="{3EE17CDD-7FEA-4E24-9987-D8319EC9D032}"/>
                </a:ext>
              </a:extLst>
            </p:cNvPr>
            <p:cNvSpPr/>
            <p:nvPr/>
          </p:nvSpPr>
          <p:spPr>
            <a:xfrm>
              <a:off x="854776" y="5133392"/>
              <a:ext cx="3711360" cy="569977"/>
            </a:xfrm>
            <a:custGeom>
              <a:avLst/>
              <a:gdLst/>
              <a:ahLst/>
              <a:cxnLst/>
              <a:rect l="l" t="t" r="r" b="b"/>
              <a:pathLst>
                <a:path w="5182870" h="3890010" extrusionOk="0">
                  <a:moveTo>
                    <a:pt x="5070906" y="0"/>
                  </a:moveTo>
                  <a:lnTo>
                    <a:pt x="111493" y="0"/>
                  </a:lnTo>
                  <a:lnTo>
                    <a:pt x="68199" y="8800"/>
                  </a:lnTo>
                  <a:lnTo>
                    <a:pt x="32748" y="32761"/>
                  </a:lnTo>
                  <a:lnTo>
                    <a:pt x="8796" y="68221"/>
                  </a:lnTo>
                  <a:lnTo>
                    <a:pt x="0" y="111518"/>
                  </a:lnTo>
                  <a:lnTo>
                    <a:pt x="0" y="3778072"/>
                  </a:lnTo>
                  <a:lnTo>
                    <a:pt x="8796" y="3821367"/>
                  </a:lnTo>
                  <a:lnTo>
                    <a:pt x="32748" y="3856823"/>
                  </a:lnTo>
                  <a:lnTo>
                    <a:pt x="68199" y="3880779"/>
                  </a:lnTo>
                  <a:lnTo>
                    <a:pt x="111493" y="3889578"/>
                  </a:lnTo>
                  <a:lnTo>
                    <a:pt x="5070906" y="3889578"/>
                  </a:lnTo>
                  <a:lnTo>
                    <a:pt x="5114202" y="3880779"/>
                  </a:lnTo>
                  <a:lnTo>
                    <a:pt x="5149657" y="3856823"/>
                  </a:lnTo>
                  <a:lnTo>
                    <a:pt x="5173614" y="3821367"/>
                  </a:lnTo>
                  <a:lnTo>
                    <a:pt x="5182412" y="3778072"/>
                  </a:lnTo>
                  <a:lnTo>
                    <a:pt x="5182412" y="111518"/>
                  </a:lnTo>
                  <a:lnTo>
                    <a:pt x="5173614" y="68221"/>
                  </a:lnTo>
                  <a:lnTo>
                    <a:pt x="5149657" y="32761"/>
                  </a:lnTo>
                  <a:lnTo>
                    <a:pt x="5114202" y="8800"/>
                  </a:lnTo>
                  <a:lnTo>
                    <a:pt x="5070906" y="0"/>
                  </a:lnTo>
                  <a:close/>
                </a:path>
              </a:pathLst>
            </a:custGeom>
            <a:solidFill>
              <a:srgbClr val="F6F6F5"/>
            </a:solidFill>
            <a:ln w="19050">
              <a:solidFill>
                <a:srgbClr val="342956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648000"/>
              <a:r>
                <a:rPr lang="en-US" noProof="0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Difusión</a:t>
              </a:r>
              <a:r>
                <a:rPr lang="en-US" noProof="0" dirty="0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 Tres </a:t>
              </a:r>
              <a:r>
                <a:rPr lang="en-US" noProof="0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Modelos</a:t>
              </a:r>
              <a:r>
                <a:rPr lang="en-US" noProof="0" dirty="0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 de Red</a:t>
              </a:r>
              <a:endParaRPr lang="en-US" noProof="0" dirty="0">
                <a:solidFill>
                  <a:srgbClr val="342956"/>
                </a:solidFill>
                <a:latin typeface="Ancizar Sans" panose="020B0602040300000003" pitchFamily="34" charset="0"/>
              </a:endParaRPr>
            </a:p>
          </p:txBody>
        </p:sp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AAFA55F8-4B2A-42F6-B4EF-18907FC2196D}"/>
                </a:ext>
              </a:extLst>
            </p:cNvPr>
            <p:cNvGrpSpPr/>
            <p:nvPr/>
          </p:nvGrpSpPr>
          <p:grpSpPr>
            <a:xfrm>
              <a:off x="1010563" y="5245101"/>
              <a:ext cx="305849" cy="332321"/>
              <a:chOff x="1024049" y="5286245"/>
              <a:chExt cx="332321" cy="332321"/>
            </a:xfrm>
          </p:grpSpPr>
          <p:sp>
            <p:nvSpPr>
              <p:cNvPr id="24" name="Elipse 23">
                <a:extLst>
                  <a:ext uri="{FF2B5EF4-FFF2-40B4-BE49-F238E27FC236}">
                    <a16:creationId xmlns:a16="http://schemas.microsoft.com/office/drawing/2014/main" id="{BDE01188-1A35-48FE-8004-C1059C0D35C0}"/>
                  </a:ext>
                </a:extLst>
              </p:cNvPr>
              <p:cNvSpPr/>
              <p:nvPr/>
            </p:nvSpPr>
            <p:spPr>
              <a:xfrm>
                <a:off x="1024049" y="5286245"/>
                <a:ext cx="332321" cy="332321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rgbClr val="3429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5" name="Elipse 24">
                <a:extLst>
                  <a:ext uri="{FF2B5EF4-FFF2-40B4-BE49-F238E27FC236}">
                    <a16:creationId xmlns:a16="http://schemas.microsoft.com/office/drawing/2014/main" id="{82B74A10-067F-4B97-8463-9E76FDE7BE01}"/>
                  </a:ext>
                </a:extLst>
              </p:cNvPr>
              <p:cNvSpPr/>
              <p:nvPr/>
            </p:nvSpPr>
            <p:spPr>
              <a:xfrm>
                <a:off x="1055490" y="5317686"/>
                <a:ext cx="269437" cy="269437"/>
              </a:xfrm>
              <a:prstGeom prst="ellipse">
                <a:avLst/>
              </a:prstGeom>
              <a:gradFill flip="none" rotWithShape="1">
                <a:gsLst>
                  <a:gs pos="0">
                    <a:srgbClr val="7864B5"/>
                  </a:gs>
                  <a:gs pos="49000">
                    <a:srgbClr val="4269A5"/>
                  </a:gs>
                  <a:gs pos="100000">
                    <a:srgbClr val="B2329A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sx="103000" sy="103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2EC4984B-EFC2-47C8-9F07-E567F625C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4380" y="5323138"/>
              <a:ext cx="180004" cy="180004"/>
            </a:xfrm>
            <a:prstGeom prst="rect">
              <a:avLst/>
            </a:prstGeom>
          </p:spPr>
        </p:pic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2C8A38D0-4D54-4D0E-BC12-A544A754819E}"/>
              </a:ext>
            </a:extLst>
          </p:cNvPr>
          <p:cNvGrpSpPr/>
          <p:nvPr/>
        </p:nvGrpSpPr>
        <p:grpSpPr>
          <a:xfrm>
            <a:off x="4240320" y="3331986"/>
            <a:ext cx="3711360" cy="569977"/>
            <a:chOff x="854776" y="5133392"/>
            <a:chExt cx="3711360" cy="569977"/>
          </a:xfrm>
        </p:grpSpPr>
        <p:sp>
          <p:nvSpPr>
            <p:cNvPr id="27" name="Google Shape;458;p10">
              <a:extLst>
                <a:ext uri="{FF2B5EF4-FFF2-40B4-BE49-F238E27FC236}">
                  <a16:creationId xmlns:a16="http://schemas.microsoft.com/office/drawing/2014/main" id="{01F4960B-BE49-4066-B4E9-1103A0E7DF53}"/>
                </a:ext>
              </a:extLst>
            </p:cNvPr>
            <p:cNvSpPr/>
            <p:nvPr/>
          </p:nvSpPr>
          <p:spPr>
            <a:xfrm>
              <a:off x="854776" y="5133392"/>
              <a:ext cx="3711360" cy="569977"/>
            </a:xfrm>
            <a:custGeom>
              <a:avLst/>
              <a:gdLst/>
              <a:ahLst/>
              <a:cxnLst/>
              <a:rect l="l" t="t" r="r" b="b"/>
              <a:pathLst>
                <a:path w="5182870" h="3890010" extrusionOk="0">
                  <a:moveTo>
                    <a:pt x="5070906" y="0"/>
                  </a:moveTo>
                  <a:lnTo>
                    <a:pt x="111493" y="0"/>
                  </a:lnTo>
                  <a:lnTo>
                    <a:pt x="68199" y="8800"/>
                  </a:lnTo>
                  <a:lnTo>
                    <a:pt x="32748" y="32761"/>
                  </a:lnTo>
                  <a:lnTo>
                    <a:pt x="8796" y="68221"/>
                  </a:lnTo>
                  <a:lnTo>
                    <a:pt x="0" y="111518"/>
                  </a:lnTo>
                  <a:lnTo>
                    <a:pt x="0" y="3778072"/>
                  </a:lnTo>
                  <a:lnTo>
                    <a:pt x="8796" y="3821367"/>
                  </a:lnTo>
                  <a:lnTo>
                    <a:pt x="32748" y="3856823"/>
                  </a:lnTo>
                  <a:lnTo>
                    <a:pt x="68199" y="3880779"/>
                  </a:lnTo>
                  <a:lnTo>
                    <a:pt x="111493" y="3889578"/>
                  </a:lnTo>
                  <a:lnTo>
                    <a:pt x="5070906" y="3889578"/>
                  </a:lnTo>
                  <a:lnTo>
                    <a:pt x="5114202" y="3880779"/>
                  </a:lnTo>
                  <a:lnTo>
                    <a:pt x="5149657" y="3856823"/>
                  </a:lnTo>
                  <a:lnTo>
                    <a:pt x="5173614" y="3821367"/>
                  </a:lnTo>
                  <a:lnTo>
                    <a:pt x="5182412" y="3778072"/>
                  </a:lnTo>
                  <a:lnTo>
                    <a:pt x="5182412" y="111518"/>
                  </a:lnTo>
                  <a:lnTo>
                    <a:pt x="5173614" y="68221"/>
                  </a:lnTo>
                  <a:lnTo>
                    <a:pt x="5149657" y="32761"/>
                  </a:lnTo>
                  <a:lnTo>
                    <a:pt x="5114202" y="8800"/>
                  </a:lnTo>
                  <a:lnTo>
                    <a:pt x="5070906" y="0"/>
                  </a:lnTo>
                  <a:close/>
                </a:path>
              </a:pathLst>
            </a:custGeom>
            <a:solidFill>
              <a:srgbClr val="F6F6F5"/>
            </a:solidFill>
            <a:ln w="19050">
              <a:solidFill>
                <a:srgbClr val="342956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648000"/>
              <a:r>
                <a:rPr lang="en-US" noProof="0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4"/>
                </a:rPr>
                <a:t>Difusión</a:t>
              </a:r>
              <a:r>
                <a:rPr lang="en-US" noProof="0" dirty="0">
                  <a:solidFill>
                    <a:srgbClr val="342956"/>
                  </a:solidFill>
                  <a:latin typeface="Ancizar Sans" panose="020B0602040300000003" pitchFamily="34" charset="0"/>
                  <a:hlinkClick r:id="rId4"/>
                </a:rPr>
                <a:t> SIR Tres </a:t>
              </a:r>
              <a:r>
                <a:rPr lang="en-US" noProof="0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4"/>
                </a:rPr>
                <a:t>Modelos</a:t>
              </a:r>
              <a:endParaRPr lang="en-US" noProof="0" dirty="0">
                <a:solidFill>
                  <a:srgbClr val="342956"/>
                </a:solidFill>
                <a:latin typeface="Ancizar Sans" panose="020B0602040300000003" pitchFamily="34" charset="0"/>
              </a:endParaRPr>
            </a:p>
          </p:txBody>
        </p:sp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54012E6E-578C-4E13-89A7-B0CB0B5E1C2E}"/>
                </a:ext>
              </a:extLst>
            </p:cNvPr>
            <p:cNvGrpSpPr/>
            <p:nvPr/>
          </p:nvGrpSpPr>
          <p:grpSpPr>
            <a:xfrm>
              <a:off x="1010563" y="5245101"/>
              <a:ext cx="305849" cy="332321"/>
              <a:chOff x="1024049" y="5286245"/>
              <a:chExt cx="332321" cy="332321"/>
            </a:xfrm>
          </p:grpSpPr>
          <p:sp>
            <p:nvSpPr>
              <p:cNvPr id="30" name="Elipse 29">
                <a:extLst>
                  <a:ext uri="{FF2B5EF4-FFF2-40B4-BE49-F238E27FC236}">
                    <a16:creationId xmlns:a16="http://schemas.microsoft.com/office/drawing/2014/main" id="{09E57389-3A6B-48C1-98A0-BD64ECED8EA9}"/>
                  </a:ext>
                </a:extLst>
              </p:cNvPr>
              <p:cNvSpPr/>
              <p:nvPr/>
            </p:nvSpPr>
            <p:spPr>
              <a:xfrm>
                <a:off x="1024049" y="5286245"/>
                <a:ext cx="332321" cy="332321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rgbClr val="3429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1" name="Elipse 30">
                <a:extLst>
                  <a:ext uri="{FF2B5EF4-FFF2-40B4-BE49-F238E27FC236}">
                    <a16:creationId xmlns:a16="http://schemas.microsoft.com/office/drawing/2014/main" id="{13EE36DC-326E-4938-A552-AD77CF7FC5E6}"/>
                  </a:ext>
                </a:extLst>
              </p:cNvPr>
              <p:cNvSpPr/>
              <p:nvPr/>
            </p:nvSpPr>
            <p:spPr>
              <a:xfrm>
                <a:off x="1055490" y="5317686"/>
                <a:ext cx="269437" cy="269437"/>
              </a:xfrm>
              <a:prstGeom prst="ellipse">
                <a:avLst/>
              </a:prstGeom>
              <a:gradFill flip="none" rotWithShape="1">
                <a:gsLst>
                  <a:gs pos="0">
                    <a:srgbClr val="7864B5"/>
                  </a:gs>
                  <a:gs pos="49000">
                    <a:srgbClr val="4269A5"/>
                  </a:gs>
                  <a:gs pos="100000">
                    <a:srgbClr val="B2329A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sx="103000" sy="103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BF58E485-CD9A-4462-AC8A-12D36FF20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4380" y="5323138"/>
              <a:ext cx="180004" cy="180004"/>
            </a:xfrm>
            <a:prstGeom prst="rect">
              <a:avLst/>
            </a:prstGeom>
          </p:spPr>
        </p:pic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EF5DD434-BE97-45FB-BA01-C3DD9157F4AA}"/>
              </a:ext>
            </a:extLst>
          </p:cNvPr>
          <p:cNvGrpSpPr/>
          <p:nvPr/>
        </p:nvGrpSpPr>
        <p:grpSpPr>
          <a:xfrm>
            <a:off x="4240320" y="4759579"/>
            <a:ext cx="3711360" cy="569977"/>
            <a:chOff x="854776" y="5133392"/>
            <a:chExt cx="3711360" cy="569977"/>
          </a:xfrm>
        </p:grpSpPr>
        <p:sp>
          <p:nvSpPr>
            <p:cNvPr id="33" name="Google Shape;458;p10">
              <a:extLst>
                <a:ext uri="{FF2B5EF4-FFF2-40B4-BE49-F238E27FC236}">
                  <a16:creationId xmlns:a16="http://schemas.microsoft.com/office/drawing/2014/main" id="{A72AF663-C9E7-45FA-812C-5177A7FFAD4A}"/>
                </a:ext>
              </a:extLst>
            </p:cNvPr>
            <p:cNvSpPr/>
            <p:nvPr/>
          </p:nvSpPr>
          <p:spPr>
            <a:xfrm>
              <a:off x="854776" y="5133392"/>
              <a:ext cx="3711360" cy="569977"/>
            </a:xfrm>
            <a:custGeom>
              <a:avLst/>
              <a:gdLst/>
              <a:ahLst/>
              <a:cxnLst/>
              <a:rect l="l" t="t" r="r" b="b"/>
              <a:pathLst>
                <a:path w="5182870" h="3890010" extrusionOk="0">
                  <a:moveTo>
                    <a:pt x="5070906" y="0"/>
                  </a:moveTo>
                  <a:lnTo>
                    <a:pt x="111493" y="0"/>
                  </a:lnTo>
                  <a:lnTo>
                    <a:pt x="68199" y="8800"/>
                  </a:lnTo>
                  <a:lnTo>
                    <a:pt x="32748" y="32761"/>
                  </a:lnTo>
                  <a:lnTo>
                    <a:pt x="8796" y="68221"/>
                  </a:lnTo>
                  <a:lnTo>
                    <a:pt x="0" y="111518"/>
                  </a:lnTo>
                  <a:lnTo>
                    <a:pt x="0" y="3778072"/>
                  </a:lnTo>
                  <a:lnTo>
                    <a:pt x="8796" y="3821367"/>
                  </a:lnTo>
                  <a:lnTo>
                    <a:pt x="32748" y="3856823"/>
                  </a:lnTo>
                  <a:lnTo>
                    <a:pt x="68199" y="3880779"/>
                  </a:lnTo>
                  <a:lnTo>
                    <a:pt x="111493" y="3889578"/>
                  </a:lnTo>
                  <a:lnTo>
                    <a:pt x="5070906" y="3889578"/>
                  </a:lnTo>
                  <a:lnTo>
                    <a:pt x="5114202" y="3880779"/>
                  </a:lnTo>
                  <a:lnTo>
                    <a:pt x="5149657" y="3856823"/>
                  </a:lnTo>
                  <a:lnTo>
                    <a:pt x="5173614" y="3821367"/>
                  </a:lnTo>
                  <a:lnTo>
                    <a:pt x="5182412" y="3778072"/>
                  </a:lnTo>
                  <a:lnTo>
                    <a:pt x="5182412" y="111518"/>
                  </a:lnTo>
                  <a:lnTo>
                    <a:pt x="5173614" y="68221"/>
                  </a:lnTo>
                  <a:lnTo>
                    <a:pt x="5149657" y="32761"/>
                  </a:lnTo>
                  <a:lnTo>
                    <a:pt x="5114202" y="8800"/>
                  </a:lnTo>
                  <a:lnTo>
                    <a:pt x="5070906" y="0"/>
                  </a:lnTo>
                  <a:close/>
                </a:path>
              </a:pathLst>
            </a:custGeom>
            <a:solidFill>
              <a:srgbClr val="F6F6F5"/>
            </a:solidFill>
            <a:ln w="19050">
              <a:solidFill>
                <a:srgbClr val="342956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648000"/>
              <a:r>
                <a:rPr lang="en-US" noProof="0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5"/>
                </a:rPr>
                <a:t>Difusión</a:t>
              </a:r>
              <a:r>
                <a:rPr lang="en-US" noProof="0" dirty="0">
                  <a:solidFill>
                    <a:srgbClr val="342956"/>
                  </a:solidFill>
                  <a:latin typeface="Ancizar Sans" panose="020B0602040300000003" pitchFamily="34" charset="0"/>
                  <a:hlinkClick r:id="rId5"/>
                </a:rPr>
                <a:t> - </a:t>
              </a:r>
              <a:r>
                <a:rPr lang="en-US" noProof="0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5"/>
                </a:rPr>
                <a:t>Experimentos</a:t>
              </a:r>
              <a:endParaRPr lang="en-US" noProof="0" dirty="0">
                <a:solidFill>
                  <a:srgbClr val="342956"/>
                </a:solidFill>
                <a:latin typeface="Ancizar Sans" panose="020B0602040300000003" pitchFamily="34" charset="0"/>
              </a:endParaRPr>
            </a:p>
          </p:txBody>
        </p:sp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4986CC6D-DB81-47E8-BBD5-9133B2BDDC5E}"/>
                </a:ext>
              </a:extLst>
            </p:cNvPr>
            <p:cNvGrpSpPr/>
            <p:nvPr/>
          </p:nvGrpSpPr>
          <p:grpSpPr>
            <a:xfrm>
              <a:off x="1010563" y="5245101"/>
              <a:ext cx="305849" cy="332321"/>
              <a:chOff x="1024049" y="5286245"/>
              <a:chExt cx="332321" cy="332321"/>
            </a:xfrm>
          </p:grpSpPr>
          <p:sp>
            <p:nvSpPr>
              <p:cNvPr id="36" name="Elipse 35">
                <a:extLst>
                  <a:ext uri="{FF2B5EF4-FFF2-40B4-BE49-F238E27FC236}">
                    <a16:creationId xmlns:a16="http://schemas.microsoft.com/office/drawing/2014/main" id="{20333DA7-C8D9-43A0-B7A0-9A10C7B2238B}"/>
                  </a:ext>
                </a:extLst>
              </p:cNvPr>
              <p:cNvSpPr/>
              <p:nvPr/>
            </p:nvSpPr>
            <p:spPr>
              <a:xfrm>
                <a:off x="1024049" y="5286245"/>
                <a:ext cx="332321" cy="332321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rgbClr val="3429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7" name="Elipse 36">
                <a:extLst>
                  <a:ext uri="{FF2B5EF4-FFF2-40B4-BE49-F238E27FC236}">
                    <a16:creationId xmlns:a16="http://schemas.microsoft.com/office/drawing/2014/main" id="{B0CD1BF8-A0B4-4C86-B3FF-61D8F41EA38B}"/>
                  </a:ext>
                </a:extLst>
              </p:cNvPr>
              <p:cNvSpPr/>
              <p:nvPr/>
            </p:nvSpPr>
            <p:spPr>
              <a:xfrm>
                <a:off x="1055490" y="5317686"/>
                <a:ext cx="269437" cy="269437"/>
              </a:xfrm>
              <a:prstGeom prst="ellipse">
                <a:avLst/>
              </a:prstGeom>
              <a:gradFill flip="none" rotWithShape="1">
                <a:gsLst>
                  <a:gs pos="0">
                    <a:srgbClr val="7864B5"/>
                  </a:gs>
                  <a:gs pos="49000">
                    <a:srgbClr val="4269A5"/>
                  </a:gs>
                  <a:gs pos="100000">
                    <a:srgbClr val="B2329A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sx="103000" sy="103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pic>
          <p:nvPicPr>
            <p:cNvPr id="35" name="Imagen 34">
              <a:extLst>
                <a:ext uri="{FF2B5EF4-FFF2-40B4-BE49-F238E27FC236}">
                  <a16:creationId xmlns:a16="http://schemas.microsoft.com/office/drawing/2014/main" id="{AAE8F50A-9BA9-4F4C-95C3-8480143F5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4380" y="5323138"/>
              <a:ext cx="180004" cy="180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9080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8DC23-D60F-2C1B-07DC-F80BD067C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Reloj redondo de manecillas&#10;&#10;El contenido generado por IA puede ser incorrecto.">
            <a:extLst>
              <a:ext uri="{FF2B5EF4-FFF2-40B4-BE49-F238E27FC236}">
                <a16:creationId xmlns:a16="http://schemas.microsoft.com/office/drawing/2014/main" id="{6AFC3E55-D825-5F9E-D272-15175C4DE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6" b="8371"/>
          <a:stretch/>
        </p:blipFill>
        <p:spPr>
          <a:xfrm>
            <a:off x="1" y="2527081"/>
            <a:ext cx="2643582" cy="4330919"/>
          </a:xfrm>
          <a:prstGeom prst="rect">
            <a:avLst/>
          </a:prstGeom>
        </p:spPr>
      </p:pic>
      <p:sp>
        <p:nvSpPr>
          <p:cNvPr id="5" name="Título 3">
            <a:extLst>
              <a:ext uri="{FF2B5EF4-FFF2-40B4-BE49-F238E27FC236}">
                <a16:creationId xmlns:a16="http://schemas.microsoft.com/office/drawing/2014/main" id="{C5CEAAA1-7A31-10F7-C3ED-186359847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2786" y="3140079"/>
            <a:ext cx="6996702" cy="553998"/>
          </a:xfrm>
        </p:spPr>
        <p:txBody>
          <a:bodyPr/>
          <a:lstStyle/>
          <a:p>
            <a:pPr algn="ctr"/>
            <a:r>
              <a:rPr lang="en-US" sz="3600" noProof="0" dirty="0"/>
              <a:t>Diffusion in Networks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1BD3752F-1E67-D246-859B-D7C0C45FB4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2786" y="2527082"/>
            <a:ext cx="6975628" cy="472594"/>
          </a:xfrm>
        </p:spPr>
        <p:txBody>
          <a:bodyPr/>
          <a:lstStyle/>
          <a:p>
            <a:r>
              <a:rPr lang="en-US" sz="2800" i="1" noProof="0" dirty="0">
                <a:latin typeface="+mn-lt"/>
              </a:rPr>
              <a:t>Unit 5</a:t>
            </a:r>
          </a:p>
          <a:p>
            <a:endParaRPr lang="en-US" sz="2800" i="1" noProof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177027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59E97-14E4-3DFC-5840-3D987F30E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1199C54F-FED3-647A-32F9-579DD9186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781036"/>
            <a:ext cx="6000752" cy="657377"/>
          </a:xfrm>
        </p:spPr>
        <p:txBody>
          <a:bodyPr/>
          <a:lstStyle/>
          <a:p>
            <a:r>
              <a:rPr lang="es-CO" dirty="0"/>
              <a:t>Simuladores Vulnerabilidad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0D31324-C71B-99D4-0AA8-336F6720D2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40</a:t>
            </a:fld>
            <a:endParaRPr lang="es-CO"/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A1D0E2D4-5621-4115-8812-4E7CCB68C403}"/>
              </a:ext>
            </a:extLst>
          </p:cNvPr>
          <p:cNvGrpSpPr/>
          <p:nvPr/>
        </p:nvGrpSpPr>
        <p:grpSpPr>
          <a:xfrm>
            <a:off x="4240320" y="1800002"/>
            <a:ext cx="4777950" cy="569977"/>
            <a:chOff x="854776" y="5133392"/>
            <a:chExt cx="4777950" cy="569977"/>
          </a:xfrm>
        </p:grpSpPr>
        <p:sp>
          <p:nvSpPr>
            <p:cNvPr id="21" name="Google Shape;458;p10">
              <a:extLst>
                <a:ext uri="{FF2B5EF4-FFF2-40B4-BE49-F238E27FC236}">
                  <a16:creationId xmlns:a16="http://schemas.microsoft.com/office/drawing/2014/main" id="{3EE17CDD-7FEA-4E24-9987-D8319EC9D032}"/>
                </a:ext>
              </a:extLst>
            </p:cNvPr>
            <p:cNvSpPr/>
            <p:nvPr/>
          </p:nvSpPr>
          <p:spPr>
            <a:xfrm>
              <a:off x="854776" y="5133392"/>
              <a:ext cx="4777950" cy="569977"/>
            </a:xfrm>
            <a:custGeom>
              <a:avLst/>
              <a:gdLst/>
              <a:ahLst/>
              <a:cxnLst/>
              <a:rect l="l" t="t" r="r" b="b"/>
              <a:pathLst>
                <a:path w="5182870" h="3890010" extrusionOk="0">
                  <a:moveTo>
                    <a:pt x="5070906" y="0"/>
                  </a:moveTo>
                  <a:lnTo>
                    <a:pt x="111493" y="0"/>
                  </a:lnTo>
                  <a:lnTo>
                    <a:pt x="68199" y="8800"/>
                  </a:lnTo>
                  <a:lnTo>
                    <a:pt x="32748" y="32761"/>
                  </a:lnTo>
                  <a:lnTo>
                    <a:pt x="8796" y="68221"/>
                  </a:lnTo>
                  <a:lnTo>
                    <a:pt x="0" y="111518"/>
                  </a:lnTo>
                  <a:lnTo>
                    <a:pt x="0" y="3778072"/>
                  </a:lnTo>
                  <a:lnTo>
                    <a:pt x="8796" y="3821367"/>
                  </a:lnTo>
                  <a:lnTo>
                    <a:pt x="32748" y="3856823"/>
                  </a:lnTo>
                  <a:lnTo>
                    <a:pt x="68199" y="3880779"/>
                  </a:lnTo>
                  <a:lnTo>
                    <a:pt x="111493" y="3889578"/>
                  </a:lnTo>
                  <a:lnTo>
                    <a:pt x="5070906" y="3889578"/>
                  </a:lnTo>
                  <a:lnTo>
                    <a:pt x="5114202" y="3880779"/>
                  </a:lnTo>
                  <a:lnTo>
                    <a:pt x="5149657" y="3856823"/>
                  </a:lnTo>
                  <a:lnTo>
                    <a:pt x="5173614" y="3821367"/>
                  </a:lnTo>
                  <a:lnTo>
                    <a:pt x="5182412" y="3778072"/>
                  </a:lnTo>
                  <a:lnTo>
                    <a:pt x="5182412" y="111518"/>
                  </a:lnTo>
                  <a:lnTo>
                    <a:pt x="5173614" y="68221"/>
                  </a:lnTo>
                  <a:lnTo>
                    <a:pt x="5149657" y="32761"/>
                  </a:lnTo>
                  <a:lnTo>
                    <a:pt x="5114202" y="8800"/>
                  </a:lnTo>
                  <a:lnTo>
                    <a:pt x="5070906" y="0"/>
                  </a:lnTo>
                  <a:close/>
                </a:path>
              </a:pathLst>
            </a:custGeom>
            <a:solidFill>
              <a:srgbClr val="F6F6F5"/>
            </a:solidFill>
            <a:ln w="19050">
              <a:solidFill>
                <a:srgbClr val="342956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648000"/>
              <a:r>
                <a:rPr lang="en-US" noProof="0" dirty="0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Vulnerabilidad-Componentes-TresModelos</a:t>
              </a:r>
              <a:endParaRPr lang="en-US" noProof="0" dirty="0">
                <a:solidFill>
                  <a:srgbClr val="342956"/>
                </a:solidFill>
                <a:latin typeface="Ancizar Sans" panose="020B0602040300000003" pitchFamily="34" charset="0"/>
              </a:endParaRPr>
            </a:p>
          </p:txBody>
        </p:sp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AAFA55F8-4B2A-42F6-B4EF-18907FC2196D}"/>
                </a:ext>
              </a:extLst>
            </p:cNvPr>
            <p:cNvGrpSpPr/>
            <p:nvPr/>
          </p:nvGrpSpPr>
          <p:grpSpPr>
            <a:xfrm>
              <a:off x="1010563" y="5245101"/>
              <a:ext cx="305849" cy="332321"/>
              <a:chOff x="1024049" y="5286245"/>
              <a:chExt cx="332321" cy="332321"/>
            </a:xfrm>
          </p:grpSpPr>
          <p:sp>
            <p:nvSpPr>
              <p:cNvPr id="24" name="Elipse 23">
                <a:extLst>
                  <a:ext uri="{FF2B5EF4-FFF2-40B4-BE49-F238E27FC236}">
                    <a16:creationId xmlns:a16="http://schemas.microsoft.com/office/drawing/2014/main" id="{BDE01188-1A35-48FE-8004-C1059C0D35C0}"/>
                  </a:ext>
                </a:extLst>
              </p:cNvPr>
              <p:cNvSpPr/>
              <p:nvPr/>
            </p:nvSpPr>
            <p:spPr>
              <a:xfrm>
                <a:off x="1024049" y="5286245"/>
                <a:ext cx="332321" cy="332321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rgbClr val="3429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5" name="Elipse 24">
                <a:extLst>
                  <a:ext uri="{FF2B5EF4-FFF2-40B4-BE49-F238E27FC236}">
                    <a16:creationId xmlns:a16="http://schemas.microsoft.com/office/drawing/2014/main" id="{82B74A10-067F-4B97-8463-9E76FDE7BE01}"/>
                  </a:ext>
                </a:extLst>
              </p:cNvPr>
              <p:cNvSpPr/>
              <p:nvPr/>
            </p:nvSpPr>
            <p:spPr>
              <a:xfrm>
                <a:off x="1055490" y="5317686"/>
                <a:ext cx="269437" cy="269437"/>
              </a:xfrm>
              <a:prstGeom prst="ellipse">
                <a:avLst/>
              </a:prstGeom>
              <a:gradFill flip="none" rotWithShape="1">
                <a:gsLst>
                  <a:gs pos="0">
                    <a:srgbClr val="7864B5"/>
                  </a:gs>
                  <a:gs pos="49000">
                    <a:srgbClr val="4269A5"/>
                  </a:gs>
                  <a:gs pos="100000">
                    <a:srgbClr val="B2329A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sx="103000" sy="103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2EC4984B-EFC2-47C8-9F07-E567F625C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4380" y="5323138"/>
              <a:ext cx="180004" cy="180004"/>
            </a:xfrm>
            <a:prstGeom prst="rect">
              <a:avLst/>
            </a:prstGeom>
          </p:spPr>
        </p:pic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2C8A38D0-4D54-4D0E-BC12-A544A754819E}"/>
              </a:ext>
            </a:extLst>
          </p:cNvPr>
          <p:cNvGrpSpPr/>
          <p:nvPr/>
        </p:nvGrpSpPr>
        <p:grpSpPr>
          <a:xfrm>
            <a:off x="4240320" y="3331986"/>
            <a:ext cx="4309320" cy="569977"/>
            <a:chOff x="854776" y="5133392"/>
            <a:chExt cx="3711360" cy="569977"/>
          </a:xfrm>
        </p:grpSpPr>
        <p:sp>
          <p:nvSpPr>
            <p:cNvPr id="27" name="Google Shape;458;p10">
              <a:extLst>
                <a:ext uri="{FF2B5EF4-FFF2-40B4-BE49-F238E27FC236}">
                  <a16:creationId xmlns:a16="http://schemas.microsoft.com/office/drawing/2014/main" id="{01F4960B-BE49-4066-B4E9-1103A0E7DF53}"/>
                </a:ext>
              </a:extLst>
            </p:cNvPr>
            <p:cNvSpPr/>
            <p:nvPr/>
          </p:nvSpPr>
          <p:spPr>
            <a:xfrm>
              <a:off x="854776" y="5133392"/>
              <a:ext cx="3711360" cy="569977"/>
            </a:xfrm>
            <a:custGeom>
              <a:avLst/>
              <a:gdLst/>
              <a:ahLst/>
              <a:cxnLst/>
              <a:rect l="l" t="t" r="r" b="b"/>
              <a:pathLst>
                <a:path w="5182870" h="3890010" extrusionOk="0">
                  <a:moveTo>
                    <a:pt x="5070906" y="0"/>
                  </a:moveTo>
                  <a:lnTo>
                    <a:pt x="111493" y="0"/>
                  </a:lnTo>
                  <a:lnTo>
                    <a:pt x="68199" y="8800"/>
                  </a:lnTo>
                  <a:lnTo>
                    <a:pt x="32748" y="32761"/>
                  </a:lnTo>
                  <a:lnTo>
                    <a:pt x="8796" y="68221"/>
                  </a:lnTo>
                  <a:lnTo>
                    <a:pt x="0" y="111518"/>
                  </a:lnTo>
                  <a:lnTo>
                    <a:pt x="0" y="3778072"/>
                  </a:lnTo>
                  <a:lnTo>
                    <a:pt x="8796" y="3821367"/>
                  </a:lnTo>
                  <a:lnTo>
                    <a:pt x="32748" y="3856823"/>
                  </a:lnTo>
                  <a:lnTo>
                    <a:pt x="68199" y="3880779"/>
                  </a:lnTo>
                  <a:lnTo>
                    <a:pt x="111493" y="3889578"/>
                  </a:lnTo>
                  <a:lnTo>
                    <a:pt x="5070906" y="3889578"/>
                  </a:lnTo>
                  <a:lnTo>
                    <a:pt x="5114202" y="3880779"/>
                  </a:lnTo>
                  <a:lnTo>
                    <a:pt x="5149657" y="3856823"/>
                  </a:lnTo>
                  <a:lnTo>
                    <a:pt x="5173614" y="3821367"/>
                  </a:lnTo>
                  <a:lnTo>
                    <a:pt x="5182412" y="3778072"/>
                  </a:lnTo>
                  <a:lnTo>
                    <a:pt x="5182412" y="111518"/>
                  </a:lnTo>
                  <a:lnTo>
                    <a:pt x="5173614" y="68221"/>
                  </a:lnTo>
                  <a:lnTo>
                    <a:pt x="5149657" y="32761"/>
                  </a:lnTo>
                  <a:lnTo>
                    <a:pt x="5114202" y="8800"/>
                  </a:lnTo>
                  <a:lnTo>
                    <a:pt x="5070906" y="0"/>
                  </a:lnTo>
                  <a:close/>
                </a:path>
              </a:pathLst>
            </a:custGeom>
            <a:solidFill>
              <a:srgbClr val="F6F6F5"/>
            </a:solidFill>
            <a:ln w="19050">
              <a:solidFill>
                <a:srgbClr val="342956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648000"/>
              <a:r>
                <a:rPr lang="en-US" noProof="0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4"/>
                </a:rPr>
                <a:t>Vulnerabilidad</a:t>
              </a:r>
              <a:r>
                <a:rPr lang="en-US" noProof="0" dirty="0">
                  <a:solidFill>
                    <a:srgbClr val="342956"/>
                  </a:solidFill>
                  <a:latin typeface="Ancizar Sans" panose="020B0602040300000003" pitchFamily="34" charset="0"/>
                  <a:hlinkClick r:id="rId4"/>
                </a:rPr>
                <a:t>-APL-</a:t>
              </a:r>
              <a:r>
                <a:rPr lang="en-US" noProof="0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4"/>
                </a:rPr>
                <a:t>TresModelos</a:t>
              </a:r>
              <a:endParaRPr lang="en-US" noProof="0" dirty="0">
                <a:solidFill>
                  <a:srgbClr val="342956"/>
                </a:solidFill>
                <a:latin typeface="Ancizar Sans" panose="020B0602040300000003" pitchFamily="34" charset="0"/>
              </a:endParaRPr>
            </a:p>
          </p:txBody>
        </p:sp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54012E6E-578C-4E13-89A7-B0CB0B5E1C2E}"/>
                </a:ext>
              </a:extLst>
            </p:cNvPr>
            <p:cNvGrpSpPr/>
            <p:nvPr/>
          </p:nvGrpSpPr>
          <p:grpSpPr>
            <a:xfrm>
              <a:off x="1010563" y="5245101"/>
              <a:ext cx="305849" cy="332321"/>
              <a:chOff x="1024049" y="5286245"/>
              <a:chExt cx="332321" cy="332321"/>
            </a:xfrm>
          </p:grpSpPr>
          <p:sp>
            <p:nvSpPr>
              <p:cNvPr id="30" name="Elipse 29">
                <a:extLst>
                  <a:ext uri="{FF2B5EF4-FFF2-40B4-BE49-F238E27FC236}">
                    <a16:creationId xmlns:a16="http://schemas.microsoft.com/office/drawing/2014/main" id="{09E57389-3A6B-48C1-98A0-BD64ECED8EA9}"/>
                  </a:ext>
                </a:extLst>
              </p:cNvPr>
              <p:cNvSpPr/>
              <p:nvPr/>
            </p:nvSpPr>
            <p:spPr>
              <a:xfrm>
                <a:off x="1024049" y="5286245"/>
                <a:ext cx="332321" cy="332321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rgbClr val="3429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1" name="Elipse 30">
                <a:extLst>
                  <a:ext uri="{FF2B5EF4-FFF2-40B4-BE49-F238E27FC236}">
                    <a16:creationId xmlns:a16="http://schemas.microsoft.com/office/drawing/2014/main" id="{13EE36DC-326E-4938-A552-AD77CF7FC5E6}"/>
                  </a:ext>
                </a:extLst>
              </p:cNvPr>
              <p:cNvSpPr/>
              <p:nvPr/>
            </p:nvSpPr>
            <p:spPr>
              <a:xfrm>
                <a:off x="1055490" y="5317686"/>
                <a:ext cx="269437" cy="269437"/>
              </a:xfrm>
              <a:prstGeom prst="ellipse">
                <a:avLst/>
              </a:prstGeom>
              <a:gradFill flip="none" rotWithShape="1">
                <a:gsLst>
                  <a:gs pos="0">
                    <a:srgbClr val="7864B5"/>
                  </a:gs>
                  <a:gs pos="49000">
                    <a:srgbClr val="4269A5"/>
                  </a:gs>
                  <a:gs pos="100000">
                    <a:srgbClr val="B2329A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sx="103000" sy="103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BF58E485-CD9A-4462-AC8A-12D36FF20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4380" y="5323138"/>
              <a:ext cx="180004" cy="180004"/>
            </a:xfrm>
            <a:prstGeom prst="rect">
              <a:avLst/>
            </a:prstGeom>
          </p:spPr>
        </p:pic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EF5DD434-BE97-45FB-BA01-C3DD9157F4AA}"/>
              </a:ext>
            </a:extLst>
          </p:cNvPr>
          <p:cNvGrpSpPr/>
          <p:nvPr/>
        </p:nvGrpSpPr>
        <p:grpSpPr>
          <a:xfrm>
            <a:off x="4240320" y="4759579"/>
            <a:ext cx="3711360" cy="569977"/>
            <a:chOff x="854776" y="5133392"/>
            <a:chExt cx="3711360" cy="569977"/>
          </a:xfrm>
        </p:grpSpPr>
        <p:sp>
          <p:nvSpPr>
            <p:cNvPr id="33" name="Google Shape;458;p10">
              <a:extLst>
                <a:ext uri="{FF2B5EF4-FFF2-40B4-BE49-F238E27FC236}">
                  <a16:creationId xmlns:a16="http://schemas.microsoft.com/office/drawing/2014/main" id="{A72AF663-C9E7-45FA-812C-5177A7FFAD4A}"/>
                </a:ext>
              </a:extLst>
            </p:cNvPr>
            <p:cNvSpPr/>
            <p:nvPr/>
          </p:nvSpPr>
          <p:spPr>
            <a:xfrm>
              <a:off x="854776" y="5133392"/>
              <a:ext cx="3711360" cy="569977"/>
            </a:xfrm>
            <a:custGeom>
              <a:avLst/>
              <a:gdLst/>
              <a:ahLst/>
              <a:cxnLst/>
              <a:rect l="l" t="t" r="r" b="b"/>
              <a:pathLst>
                <a:path w="5182870" h="3890010" extrusionOk="0">
                  <a:moveTo>
                    <a:pt x="5070906" y="0"/>
                  </a:moveTo>
                  <a:lnTo>
                    <a:pt x="111493" y="0"/>
                  </a:lnTo>
                  <a:lnTo>
                    <a:pt x="68199" y="8800"/>
                  </a:lnTo>
                  <a:lnTo>
                    <a:pt x="32748" y="32761"/>
                  </a:lnTo>
                  <a:lnTo>
                    <a:pt x="8796" y="68221"/>
                  </a:lnTo>
                  <a:lnTo>
                    <a:pt x="0" y="111518"/>
                  </a:lnTo>
                  <a:lnTo>
                    <a:pt x="0" y="3778072"/>
                  </a:lnTo>
                  <a:lnTo>
                    <a:pt x="8796" y="3821367"/>
                  </a:lnTo>
                  <a:lnTo>
                    <a:pt x="32748" y="3856823"/>
                  </a:lnTo>
                  <a:lnTo>
                    <a:pt x="68199" y="3880779"/>
                  </a:lnTo>
                  <a:lnTo>
                    <a:pt x="111493" y="3889578"/>
                  </a:lnTo>
                  <a:lnTo>
                    <a:pt x="5070906" y="3889578"/>
                  </a:lnTo>
                  <a:lnTo>
                    <a:pt x="5114202" y="3880779"/>
                  </a:lnTo>
                  <a:lnTo>
                    <a:pt x="5149657" y="3856823"/>
                  </a:lnTo>
                  <a:lnTo>
                    <a:pt x="5173614" y="3821367"/>
                  </a:lnTo>
                  <a:lnTo>
                    <a:pt x="5182412" y="3778072"/>
                  </a:lnTo>
                  <a:lnTo>
                    <a:pt x="5182412" y="111518"/>
                  </a:lnTo>
                  <a:lnTo>
                    <a:pt x="5173614" y="68221"/>
                  </a:lnTo>
                  <a:lnTo>
                    <a:pt x="5149657" y="32761"/>
                  </a:lnTo>
                  <a:lnTo>
                    <a:pt x="5114202" y="8800"/>
                  </a:lnTo>
                  <a:lnTo>
                    <a:pt x="5070906" y="0"/>
                  </a:lnTo>
                  <a:close/>
                </a:path>
              </a:pathLst>
            </a:custGeom>
            <a:solidFill>
              <a:srgbClr val="F6F6F5"/>
            </a:solidFill>
            <a:ln w="19050">
              <a:solidFill>
                <a:srgbClr val="342956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648000"/>
              <a:r>
                <a:rPr lang="en-US" noProof="0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5"/>
                </a:rPr>
                <a:t>Difusión</a:t>
              </a:r>
              <a:r>
                <a:rPr lang="en-US" noProof="0" dirty="0">
                  <a:solidFill>
                    <a:srgbClr val="342956"/>
                  </a:solidFill>
                  <a:latin typeface="Ancizar Sans" panose="020B0602040300000003" pitchFamily="34" charset="0"/>
                  <a:hlinkClick r:id="rId5"/>
                </a:rPr>
                <a:t> – </a:t>
              </a:r>
              <a:r>
                <a:rPr lang="en-US" noProof="0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5"/>
                </a:rPr>
                <a:t>Ataque-Completo</a:t>
              </a:r>
              <a:endParaRPr lang="en-US" noProof="0" dirty="0">
                <a:solidFill>
                  <a:srgbClr val="342956"/>
                </a:solidFill>
                <a:latin typeface="Ancizar Sans" panose="020B0602040300000003" pitchFamily="34" charset="0"/>
              </a:endParaRPr>
            </a:p>
          </p:txBody>
        </p:sp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4986CC6D-DB81-47E8-BBD5-9133B2BDDC5E}"/>
                </a:ext>
              </a:extLst>
            </p:cNvPr>
            <p:cNvGrpSpPr/>
            <p:nvPr/>
          </p:nvGrpSpPr>
          <p:grpSpPr>
            <a:xfrm>
              <a:off x="1010563" y="5245101"/>
              <a:ext cx="305849" cy="332321"/>
              <a:chOff x="1024049" y="5286245"/>
              <a:chExt cx="332321" cy="332321"/>
            </a:xfrm>
          </p:grpSpPr>
          <p:sp>
            <p:nvSpPr>
              <p:cNvPr id="36" name="Elipse 35">
                <a:extLst>
                  <a:ext uri="{FF2B5EF4-FFF2-40B4-BE49-F238E27FC236}">
                    <a16:creationId xmlns:a16="http://schemas.microsoft.com/office/drawing/2014/main" id="{20333DA7-C8D9-43A0-B7A0-9A10C7B2238B}"/>
                  </a:ext>
                </a:extLst>
              </p:cNvPr>
              <p:cNvSpPr/>
              <p:nvPr/>
            </p:nvSpPr>
            <p:spPr>
              <a:xfrm>
                <a:off x="1024049" y="5286245"/>
                <a:ext cx="332321" cy="332321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rgbClr val="3429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7" name="Elipse 36">
                <a:extLst>
                  <a:ext uri="{FF2B5EF4-FFF2-40B4-BE49-F238E27FC236}">
                    <a16:creationId xmlns:a16="http://schemas.microsoft.com/office/drawing/2014/main" id="{B0CD1BF8-A0B4-4C86-B3FF-61D8F41EA38B}"/>
                  </a:ext>
                </a:extLst>
              </p:cNvPr>
              <p:cNvSpPr/>
              <p:nvPr/>
            </p:nvSpPr>
            <p:spPr>
              <a:xfrm>
                <a:off x="1055490" y="5317686"/>
                <a:ext cx="269437" cy="269437"/>
              </a:xfrm>
              <a:prstGeom prst="ellipse">
                <a:avLst/>
              </a:prstGeom>
              <a:gradFill flip="none" rotWithShape="1">
                <a:gsLst>
                  <a:gs pos="0">
                    <a:srgbClr val="7864B5"/>
                  </a:gs>
                  <a:gs pos="49000">
                    <a:srgbClr val="4269A5"/>
                  </a:gs>
                  <a:gs pos="100000">
                    <a:srgbClr val="B2329A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sx="103000" sy="103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pic>
          <p:nvPicPr>
            <p:cNvPr id="35" name="Imagen 34">
              <a:extLst>
                <a:ext uri="{FF2B5EF4-FFF2-40B4-BE49-F238E27FC236}">
                  <a16:creationId xmlns:a16="http://schemas.microsoft.com/office/drawing/2014/main" id="{AAE8F50A-9BA9-4F4C-95C3-8480143F5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4380" y="5323138"/>
              <a:ext cx="180004" cy="180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05557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9E9B023-BEE4-8EE3-85D2-71F7BAD0EAD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41</a:t>
            </a:fld>
            <a:endParaRPr lang="es-CO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CC1E0C28-C873-AB0F-C145-6B5428F5A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Good </a:t>
            </a:r>
            <a:r>
              <a:rPr lang="es-MX" dirty="0" err="1"/>
              <a:t>bye</a:t>
            </a:r>
            <a:endParaRPr lang="es-CO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4AA3FCC-4374-E5B5-1907-18E08A8421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We hope that the information in this study material has contributed to the understanding of the most important concepts of this topic.</a:t>
            </a:r>
          </a:p>
          <a:p>
            <a:r>
              <a:rPr lang="en-US" dirty="0"/>
              <a:t>We invite you to continue reviewing all the educational materials available on the platform.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520906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75C7A-C68D-4C96-4206-0C64ACE4B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D7B45D8-566A-ED20-B5AE-DCBE90FC640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42</a:t>
            </a:fld>
            <a:endParaRPr lang="es-CO"/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D6D958CE-B871-7CDA-B095-AEFED5730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786" y="1001024"/>
            <a:ext cx="4056610" cy="657377"/>
          </a:xfrm>
        </p:spPr>
        <p:txBody>
          <a:bodyPr anchor="ctr"/>
          <a:lstStyle/>
          <a:p>
            <a:r>
              <a:rPr lang="en-US" dirty="0"/>
              <a:t>References</a:t>
            </a:r>
            <a:endParaRPr lang="es-CO" dirty="0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37B5F380-C7C1-BA23-4CD7-14E0758548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Albert-László </a:t>
            </a:r>
            <a:r>
              <a:rPr lang="en-US" dirty="0" err="1"/>
              <a:t>Barabási</a:t>
            </a:r>
            <a:r>
              <a:rPr lang="en-US" dirty="0"/>
              <a:t>. Network Science. </a:t>
            </a:r>
            <a:r>
              <a:rPr lang="en-US" dirty="0">
                <a:hlinkClick r:id="rId2"/>
              </a:rPr>
              <a:t>https://networksciencebook.com/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Anderson, R.M. and May, R.M. (1992) Infectious Diseases of Humans: Dynamics and Control.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Michele Coscia. The Atlas for the Aspiring Network Scientist. </a:t>
            </a:r>
            <a:r>
              <a:rPr lang="en-US" dirty="0">
                <a:hlinkClick r:id="rId3"/>
              </a:rPr>
              <a:t>https://www.networkatlas.eu/files/sna_book.pdf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Wagner, A.S., Waite, L.K., Wierzba, M. et al. (2022). </a:t>
            </a:r>
            <a:r>
              <a:rPr lang="en-US" dirty="0" err="1"/>
              <a:t>FAIRly</a:t>
            </a:r>
            <a:r>
              <a:rPr lang="en-US" dirty="0"/>
              <a:t> big: A framework for computationally reproducible processing of large-scale data. </a:t>
            </a:r>
            <a:r>
              <a:rPr lang="en-US" dirty="0">
                <a:hlinkClick r:id="rId4"/>
              </a:rPr>
              <a:t>https://www.nature.com/articles/s41597-022-01163-2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99799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2BA0870-486D-4B55-9992-16E6AB9DEB6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43</a:t>
            </a:fld>
            <a:endParaRPr lang="es-CO"/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BF1996A5-DCC1-46A9-9507-8E499C5DC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786" y="1001024"/>
            <a:ext cx="4056610" cy="657377"/>
          </a:xfrm>
        </p:spPr>
        <p:txBody>
          <a:bodyPr anchor="ctr"/>
          <a:lstStyle/>
          <a:p>
            <a:r>
              <a:rPr lang="en-US" noProof="0" dirty="0"/>
              <a:t>Image copyright</a:t>
            </a:r>
            <a:endParaRPr lang="es-CO" dirty="0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FC5BA85D-3928-45F5-BDFE-BE472FFEA4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aelitta</a:t>
            </a:r>
            <a:r>
              <a:rPr lang="en-US" dirty="0"/>
              <a:t>. (2016). Red social - </a:t>
            </a:r>
            <a:r>
              <a:rPr lang="en-US" dirty="0" err="1"/>
              <a:t>ilustración</a:t>
            </a:r>
            <a:r>
              <a:rPr lang="en-US" dirty="0"/>
              <a:t> vectorial. - </a:t>
            </a:r>
            <a:r>
              <a:rPr lang="en-US" dirty="0" err="1"/>
              <a:t>Ilustración</a:t>
            </a:r>
            <a:r>
              <a:rPr lang="en-US" dirty="0"/>
              <a:t> de stock. iStock. </a:t>
            </a:r>
            <a:r>
              <a:rPr lang="en-US" dirty="0" err="1"/>
              <a:t>Ilustración</a:t>
            </a:r>
            <a:r>
              <a:rPr lang="en-US" dirty="0"/>
              <a:t> de Red Social </a:t>
            </a:r>
            <a:r>
              <a:rPr lang="en-US" dirty="0" err="1"/>
              <a:t>Ilustración</a:t>
            </a:r>
            <a:r>
              <a:rPr lang="en-US" dirty="0"/>
              <a:t> Vectorial y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Vectores</a:t>
            </a:r>
            <a:r>
              <a:rPr lang="en-US" dirty="0"/>
              <a:t> Libres de Derechos de </a:t>
            </a:r>
            <a:r>
              <a:rPr lang="en-US" dirty="0" err="1"/>
              <a:t>Conexión</a:t>
            </a:r>
            <a:r>
              <a:rPr lang="en-US" dirty="0"/>
              <a:t> - </a:t>
            </a:r>
            <a:r>
              <a:rPr lang="en-US" dirty="0" err="1"/>
              <a:t>Conexión</a:t>
            </a:r>
            <a:r>
              <a:rPr lang="en-US" dirty="0"/>
              <a:t>, Red </a:t>
            </a:r>
            <a:r>
              <a:rPr lang="en-US" dirty="0" err="1"/>
              <a:t>informática</a:t>
            </a:r>
            <a:r>
              <a:rPr lang="en-US" dirty="0"/>
              <a:t>, Redes </a:t>
            </a:r>
            <a:r>
              <a:rPr lang="en-US" dirty="0" err="1"/>
              <a:t>sociales</a:t>
            </a:r>
            <a:r>
              <a:rPr lang="en-US" dirty="0"/>
              <a:t> – iStock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Albert-László </a:t>
            </a:r>
            <a:r>
              <a:rPr lang="en-US" dirty="0" err="1"/>
              <a:t>Barabási</a:t>
            </a:r>
            <a:r>
              <a:rPr lang="en-US" dirty="0"/>
              <a:t>. Network Science. Chapter 1. Image 1.1 Example of a blackout. </a:t>
            </a:r>
            <a:r>
              <a:rPr lang="en-US" dirty="0">
                <a:hlinkClick r:id="rId2"/>
              </a:rPr>
              <a:t>https://networksciencebook.com/chapter/1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Amaviael</a:t>
            </a:r>
            <a:r>
              <a:rPr lang="en-US" dirty="0"/>
              <a:t>. Coronavirus </a:t>
            </a:r>
            <a:r>
              <a:rPr lang="en-US" dirty="0" err="1"/>
              <a:t>VIruses</a:t>
            </a:r>
            <a:r>
              <a:rPr lang="en-US" dirty="0"/>
              <a:t> </a:t>
            </a:r>
            <a:r>
              <a:rPr lang="en-US" dirty="0" err="1"/>
              <a:t>Ilustración</a:t>
            </a:r>
            <a:r>
              <a:rPr lang="en-US" dirty="0"/>
              <a:t> Conceptual. </a:t>
            </a:r>
            <a:r>
              <a:rPr lang="en-US" dirty="0" err="1"/>
              <a:t>Dreamstime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https://es.dreamstime.com/coronavirus-viruses-ilustraci%C3%B3n-conceptual-virus-como-el-y-otros-este-podr%C3%ADa-ser-peligroso-o-mortal-sars-image173002141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Illustration by Rose Wong, taken from </a:t>
            </a:r>
            <a:r>
              <a:rPr lang="en-US" dirty="0">
                <a:hlinkClick r:id="rId4"/>
              </a:rPr>
              <a:t>https://www.commonwealthfund.org/publications/podcast/2022/jun/strong-public-health-system-depends-on-making-invisible-visible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Image taken from </a:t>
            </a:r>
            <a:r>
              <a:rPr lang="en-US" dirty="0">
                <a:hlinkClick r:id="rId5"/>
              </a:rPr>
              <a:t>https://es.gizmodo.com/el-pais-que-desplazo-a-uruguay-como-el-mas-rico-de-america-latina-en-2024-2000136182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Image taken from </a:t>
            </a:r>
            <a:r>
              <a:rPr lang="en-US" dirty="0">
                <a:hlinkClick r:id="rId6"/>
              </a:rPr>
              <a:t>https://marriagefamilyblog.wordpress.com/2017/11/06/social-interactionism-theory/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Kermack</a:t>
            </a:r>
            <a:r>
              <a:rPr lang="en-US" dirty="0"/>
              <a:t>-eta-A.-G.-McKendrick, imagen taken from: </a:t>
            </a:r>
            <a:r>
              <a:rPr lang="en-US" dirty="0">
                <a:hlinkClick r:id="rId7"/>
              </a:rPr>
              <a:t>https://culturacientifica.com/2020/08/24/el-modelo-sir-un-enfoque-matematico-de-la-propagacion-de-infecciones/kermack-eta-a-g-mckendrick/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Meme taken from: </a:t>
            </a:r>
            <a:r>
              <a:rPr lang="en-US" dirty="0">
                <a:hlinkClick r:id="rId8"/>
              </a:rPr>
              <a:t>https://knowyourmeme.com/photos/2386375-spreading-misinformation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Michele Coscia. The Atlas for the Aspiring Network Scientist. </a:t>
            </a:r>
            <a:r>
              <a:rPr lang="en-US" dirty="0">
                <a:hlinkClick r:id="rId9"/>
              </a:rPr>
              <a:t>https://www.networkatlas.eu/files/sna_book.pdf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Mobile phones technology business concept, Creative network information process diagram. Image taken from </a:t>
            </a:r>
            <a:r>
              <a:rPr lang="en-US" dirty="0">
                <a:hlinkClick r:id="rId10"/>
              </a:rPr>
              <a:t>https://www.everypixel.com/image-12481499202145626443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344841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21D97-1903-D3D6-A1E6-F53319278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4F91660-B46B-0D81-3451-1C3F3674CBC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44</a:t>
            </a:fld>
            <a:endParaRPr lang="es-CO"/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CA7E590B-1037-70D7-7163-0963B5EDB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786" y="1001024"/>
            <a:ext cx="4056610" cy="657377"/>
          </a:xfrm>
        </p:spPr>
        <p:txBody>
          <a:bodyPr anchor="ctr"/>
          <a:lstStyle/>
          <a:p>
            <a:r>
              <a:rPr lang="en-US" noProof="0" dirty="0"/>
              <a:t>Image copyright</a:t>
            </a:r>
            <a:endParaRPr lang="es-CO" dirty="0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D8E976EB-9BF3-02BF-D950-4C60B2C149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Modelling cycle (Kaiser and Stender 2013, p. 279). </a:t>
            </a:r>
            <a:r>
              <a:rPr lang="en-US" dirty="0">
                <a:hlinkClick r:id="rId2"/>
              </a:rPr>
              <a:t>https://www.researchgate.net/figure/Modelling-cycle-Kaiser-and-Stender-2013-p-279_fig20_333153492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Picture of Malcolm Gladwell, taken from </a:t>
            </a:r>
            <a:r>
              <a:rPr lang="en-US" dirty="0">
                <a:hlinkClick r:id="rId3"/>
              </a:rPr>
              <a:t>https://pgsignal.com/2022/06/07/malcolm-gladwell-on-building-trust/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Pixabay</a:t>
            </a:r>
            <a:r>
              <a:rPr lang="en-US" dirty="0"/>
              <a:t>. </a:t>
            </a:r>
            <a:r>
              <a:rPr lang="en-US" dirty="0" err="1"/>
              <a:t>Fotografía</a:t>
            </a:r>
            <a:r>
              <a:rPr lang="en-US" dirty="0"/>
              <a:t> De </a:t>
            </a:r>
            <a:r>
              <a:rPr lang="en-US" dirty="0" err="1"/>
              <a:t>Cerca</a:t>
            </a:r>
            <a:r>
              <a:rPr lang="en-US" dirty="0"/>
              <a:t> De </a:t>
            </a:r>
            <a:r>
              <a:rPr lang="en-US" dirty="0" err="1"/>
              <a:t>Conos</a:t>
            </a:r>
            <a:r>
              <a:rPr lang="en-US" dirty="0"/>
              <a:t> De </a:t>
            </a:r>
            <a:r>
              <a:rPr lang="en-US" dirty="0" err="1"/>
              <a:t>Plástico</a:t>
            </a:r>
            <a:r>
              <a:rPr lang="en-US" dirty="0"/>
              <a:t> Amarillo, Verde, Rojo Y </a:t>
            </a:r>
            <a:r>
              <a:rPr lang="en-US" dirty="0" err="1"/>
              <a:t>Marrón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Una </a:t>
            </a:r>
            <a:r>
              <a:rPr lang="en-US" dirty="0" err="1"/>
              <a:t>Superficie</a:t>
            </a:r>
            <a:r>
              <a:rPr lang="en-US" dirty="0"/>
              <a:t> </a:t>
            </a:r>
            <a:r>
              <a:rPr lang="en-US" dirty="0" err="1"/>
              <a:t>Revestida</a:t>
            </a:r>
            <a:r>
              <a:rPr lang="en-US" dirty="0"/>
              <a:t> De Blanco. </a:t>
            </a:r>
            <a:r>
              <a:rPr lang="en-US" dirty="0">
                <a:hlinkClick r:id="rId4"/>
              </a:rPr>
              <a:t>https://www.pexels.com/es-es/foto/fotografia-de-cerca-de-conos-de-plastico-amarillo-verde-rojo-y-marron-sobre-una-superficie-revestida-de-blanco-163064/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Population Dynamics, image taken from: </a:t>
            </a:r>
            <a:r>
              <a:rPr lang="en-US" dirty="0">
                <a:hlinkClick r:id="rId5"/>
              </a:rPr>
              <a:t>https://www.biologysimulations.com/population-dynamics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Portrait of Daniel Bernoulli from Wikipedia, </a:t>
            </a:r>
            <a:r>
              <a:rPr lang="en-US" dirty="0">
                <a:hlinkClick r:id="rId6"/>
              </a:rPr>
              <a:t>https://en.wikipedia.org/wiki/Daniel_Bernoulli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Social Networks, Internet Communication, image taken from </a:t>
            </a:r>
            <a:r>
              <a:rPr lang="en-US" dirty="0">
                <a:hlinkClick r:id="rId7"/>
              </a:rPr>
              <a:t>https://www.shutterstock.com/es/image-vector/social-networks-internet-communication-vector-224504248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Some examples of anti-social behavior. Imagen taken from </a:t>
            </a:r>
            <a:r>
              <a:rPr lang="en-US" dirty="0">
                <a:hlinkClick r:id="rId8"/>
              </a:rPr>
              <a:t>https://www.facebook.com/photo/?fbid=2879526448962177&amp;set=a.1572396643008504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Spreading to localized targets in complex networks, image taken from: </a:t>
            </a:r>
            <a:r>
              <a:rPr lang="en-US" dirty="0">
                <a:hlinkClick r:id="rId9"/>
              </a:rPr>
              <a:t>https://www.nature.com/articles/srep38865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Golden Age. Imagen taken from: </a:t>
            </a:r>
            <a:r>
              <a:rPr lang="en-US" dirty="0">
                <a:hlinkClick r:id="rId10"/>
              </a:rPr>
              <a:t>https://www.readingvine.com/passages/the-golden-age/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Wagner, A.S., Waite, L.K., Wierzba, M. et al. (2022). </a:t>
            </a:r>
            <a:r>
              <a:rPr lang="en-US" dirty="0" err="1"/>
              <a:t>FAIRly</a:t>
            </a:r>
            <a:r>
              <a:rPr lang="en-US" dirty="0"/>
              <a:t> big: A framework for computationally reproducible processing of large-scale data. Figure 3. </a:t>
            </a:r>
            <a:r>
              <a:rPr lang="en-US" dirty="0">
                <a:hlinkClick r:id="rId11"/>
              </a:rPr>
              <a:t>https://www.nature.com/articles/s41597-022-01163-2/figures/3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noProof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noProof="0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162419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4">
            <a:extLst>
              <a:ext uri="{FF2B5EF4-FFF2-40B4-BE49-F238E27FC236}">
                <a16:creationId xmlns:a16="http://schemas.microsoft.com/office/drawing/2014/main" id="{F4EEB100-1763-B777-E0D0-DF7B00B1B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470" y="1292272"/>
            <a:ext cx="6996702" cy="553998"/>
          </a:xfrm>
        </p:spPr>
        <p:txBody>
          <a:bodyPr/>
          <a:lstStyle/>
          <a:p>
            <a:r>
              <a:rPr lang="en-US" noProof="0" dirty="0"/>
              <a:t>Credits</a:t>
            </a:r>
          </a:p>
        </p:txBody>
      </p:sp>
      <p:sp>
        <p:nvSpPr>
          <p:cNvPr id="28" name="Marcador de texto 5">
            <a:extLst>
              <a:ext uri="{FF2B5EF4-FFF2-40B4-BE49-F238E27FC236}">
                <a16:creationId xmlns:a16="http://schemas.microsoft.com/office/drawing/2014/main" id="{62ED31A1-5983-6F9A-36E6-0B96A6147C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0470" y="2482541"/>
            <a:ext cx="3609179" cy="318121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>
                <a:solidFill>
                  <a:schemeClr val="accent3"/>
                </a:solidFill>
              </a:rPr>
              <a:t>Subject Matter Expert</a:t>
            </a:r>
          </a:p>
        </p:txBody>
      </p:sp>
      <p:sp>
        <p:nvSpPr>
          <p:cNvPr id="29" name="Marcador de texto 6">
            <a:extLst>
              <a:ext uri="{FF2B5EF4-FFF2-40B4-BE49-F238E27FC236}">
                <a16:creationId xmlns:a16="http://schemas.microsoft.com/office/drawing/2014/main" id="{99609628-4CCA-3DDD-BDCE-0EFF2F988A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0470" y="2883857"/>
            <a:ext cx="3609179" cy="318121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Jorge Alfonso Meléndez Acuña</a:t>
            </a:r>
          </a:p>
        </p:txBody>
      </p:sp>
      <p:sp>
        <p:nvSpPr>
          <p:cNvPr id="30" name="Marcador de texto 7">
            <a:extLst>
              <a:ext uri="{FF2B5EF4-FFF2-40B4-BE49-F238E27FC236}">
                <a16:creationId xmlns:a16="http://schemas.microsoft.com/office/drawing/2014/main" id="{9733CF89-E13B-0232-1427-525667B61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0470" y="3467573"/>
            <a:ext cx="3609179" cy="318121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>
                <a:solidFill>
                  <a:schemeClr val="accent3"/>
                </a:solidFill>
              </a:rPr>
              <a:t>Subject Matter Expert</a:t>
            </a:r>
          </a:p>
        </p:txBody>
      </p:sp>
      <p:sp>
        <p:nvSpPr>
          <p:cNvPr id="31" name="Marcador de texto 8">
            <a:extLst>
              <a:ext uri="{FF2B5EF4-FFF2-40B4-BE49-F238E27FC236}">
                <a16:creationId xmlns:a16="http://schemas.microsoft.com/office/drawing/2014/main" id="{84BDA1EF-FCBA-98BA-09FE-0FACEA195C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0470" y="3868889"/>
            <a:ext cx="3609179" cy="318121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Luis Fernando Niño Vásquez</a:t>
            </a:r>
          </a:p>
        </p:txBody>
      </p:sp>
      <p:sp>
        <p:nvSpPr>
          <p:cNvPr id="32" name="Marcador de texto 9">
            <a:extLst>
              <a:ext uri="{FF2B5EF4-FFF2-40B4-BE49-F238E27FC236}">
                <a16:creationId xmlns:a16="http://schemas.microsoft.com/office/drawing/2014/main" id="{39B811CB-1D12-C367-D6E6-18053DAF98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14239" y="2482541"/>
            <a:ext cx="4552950" cy="318121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>
                <a:solidFill>
                  <a:schemeClr val="accent3"/>
                </a:solidFill>
              </a:rPr>
              <a:t>Instructional Designer</a:t>
            </a:r>
          </a:p>
        </p:txBody>
      </p:sp>
      <p:sp>
        <p:nvSpPr>
          <p:cNvPr id="33" name="Marcador de texto 10">
            <a:extLst>
              <a:ext uri="{FF2B5EF4-FFF2-40B4-BE49-F238E27FC236}">
                <a16:creationId xmlns:a16="http://schemas.microsoft.com/office/drawing/2014/main" id="{DB27A52D-B158-EF05-C08E-53D1DDB80C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2883857"/>
            <a:ext cx="4552950" cy="31812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</a:t>
            </a:r>
            <a:r>
              <a:rPr lang="en-US" noProof="0" dirty="0" err="1"/>
              <a:t>ngela</a:t>
            </a:r>
            <a:r>
              <a:rPr lang="en-US" noProof="0" dirty="0"/>
              <a:t> Maria Arboleda Restrepo </a:t>
            </a:r>
          </a:p>
        </p:txBody>
      </p:sp>
      <p:sp>
        <p:nvSpPr>
          <p:cNvPr id="34" name="Marcador de texto 9">
            <a:extLst>
              <a:ext uri="{FF2B5EF4-FFF2-40B4-BE49-F238E27FC236}">
                <a16:creationId xmlns:a16="http://schemas.microsoft.com/office/drawing/2014/main" id="{768F9FC4-82ED-3C7A-BB84-D31CE542836E}"/>
              </a:ext>
            </a:extLst>
          </p:cNvPr>
          <p:cNvSpPr txBox="1">
            <a:spLocks/>
          </p:cNvSpPr>
          <p:nvPr/>
        </p:nvSpPr>
        <p:spPr>
          <a:xfrm>
            <a:off x="6114239" y="3467573"/>
            <a:ext cx="4552950" cy="318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i="1" kern="1200">
                <a:solidFill>
                  <a:schemeClr val="accent1"/>
                </a:solidFill>
                <a:latin typeface="Ancizar Sans Light" panose="020B0502040300000003" pitchFamily="34" charset="0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noProof="0" dirty="0">
                <a:solidFill>
                  <a:schemeClr val="accent3"/>
                </a:solidFill>
              </a:rPr>
              <a:t>Graphic Designer</a:t>
            </a:r>
          </a:p>
        </p:txBody>
      </p:sp>
      <p:sp>
        <p:nvSpPr>
          <p:cNvPr id="35" name="Marcador de texto 10">
            <a:extLst>
              <a:ext uri="{FF2B5EF4-FFF2-40B4-BE49-F238E27FC236}">
                <a16:creationId xmlns:a16="http://schemas.microsoft.com/office/drawing/2014/main" id="{26E1DC85-76B1-08E1-39A9-246E8B73C9E2}"/>
              </a:ext>
            </a:extLst>
          </p:cNvPr>
          <p:cNvSpPr txBox="1">
            <a:spLocks/>
          </p:cNvSpPr>
          <p:nvPr/>
        </p:nvSpPr>
        <p:spPr>
          <a:xfrm>
            <a:off x="6096000" y="3868889"/>
            <a:ext cx="4552950" cy="318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noProof="0" dirty="0"/>
              <a:t>Tania Valentina Flórez Rincón</a:t>
            </a:r>
          </a:p>
        </p:txBody>
      </p:sp>
      <p:sp>
        <p:nvSpPr>
          <p:cNvPr id="36" name="Marcador de texto 7">
            <a:extLst>
              <a:ext uri="{FF2B5EF4-FFF2-40B4-BE49-F238E27FC236}">
                <a16:creationId xmlns:a16="http://schemas.microsoft.com/office/drawing/2014/main" id="{BE5AB48A-7786-F8C6-57C2-8701D24050F5}"/>
              </a:ext>
            </a:extLst>
          </p:cNvPr>
          <p:cNvSpPr txBox="1">
            <a:spLocks/>
          </p:cNvSpPr>
          <p:nvPr/>
        </p:nvSpPr>
        <p:spPr>
          <a:xfrm>
            <a:off x="8455177" y="5500048"/>
            <a:ext cx="1620314" cy="318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i="1" kern="1200">
                <a:solidFill>
                  <a:schemeClr val="accent1"/>
                </a:solidFill>
                <a:latin typeface="Ancizar Sans Light" panose="020B0502040300000003" pitchFamily="34" charset="0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noProof="0" dirty="0">
                <a:solidFill>
                  <a:schemeClr val="accent2"/>
                </a:solidFill>
              </a:rPr>
              <a:t>First version</a:t>
            </a:r>
          </a:p>
        </p:txBody>
      </p:sp>
      <p:sp>
        <p:nvSpPr>
          <p:cNvPr id="37" name="Marcador de texto 7">
            <a:extLst>
              <a:ext uri="{FF2B5EF4-FFF2-40B4-BE49-F238E27FC236}">
                <a16:creationId xmlns:a16="http://schemas.microsoft.com/office/drawing/2014/main" id="{9ACFEB15-8F9B-0F36-E864-A82B96975006}"/>
              </a:ext>
            </a:extLst>
          </p:cNvPr>
          <p:cNvSpPr txBox="1">
            <a:spLocks/>
          </p:cNvSpPr>
          <p:nvPr/>
        </p:nvSpPr>
        <p:spPr>
          <a:xfrm>
            <a:off x="8455177" y="5749801"/>
            <a:ext cx="1620314" cy="318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i="1" kern="1200">
                <a:solidFill>
                  <a:schemeClr val="accent1"/>
                </a:solidFill>
                <a:latin typeface="Ancizar Sans Light" panose="020B0502040300000003" pitchFamily="34" charset="0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noProof="0" dirty="0">
                <a:solidFill>
                  <a:schemeClr val="accent2"/>
                </a:solidFill>
              </a:rPr>
              <a:t>Date: April 2025</a:t>
            </a:r>
          </a:p>
        </p:txBody>
      </p:sp>
    </p:spTree>
    <p:extLst>
      <p:ext uri="{BB962C8B-B14F-4D97-AF65-F5344CB8AC3E}">
        <p14:creationId xmlns:p14="http://schemas.microsoft.com/office/powerpoint/2010/main" val="3990469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088040A-FDD6-447B-8C99-962A090CD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Outline</a:t>
            </a:r>
            <a:endParaRPr lang="es-CO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4733A7F-CCBA-45BD-970D-771292BF7F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1. Diffusion in Networks: SIR Model</a:t>
            </a:r>
          </a:p>
          <a:p>
            <a:r>
              <a:rPr lang="en-US" dirty="0"/>
              <a:t>2. Simple and Complex Contagion</a:t>
            </a:r>
          </a:p>
          <a:p>
            <a:r>
              <a:rPr lang="en-US" dirty="0"/>
              <a:t>3. Vulnerability in Networks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193DEAB-F761-9B63-BA8B-C9B8C27BC3C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20631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25A05F4-1710-41F1-AB59-76746DC7F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Dynamics </a:t>
            </a:r>
            <a:r>
              <a:rPr lang="es-CO" dirty="0" err="1"/>
              <a:t>on</a:t>
            </a:r>
            <a:r>
              <a:rPr lang="es-CO" dirty="0"/>
              <a:t> Networks 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D5DE3C5-1B36-4DDE-BFFF-5B3BFABE6F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6</a:t>
            </a:fld>
            <a:endParaRPr lang="es-CO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BD58AC5-89D9-43C0-AD1E-34E0C5D8DD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Reference: </a:t>
            </a:r>
            <a:r>
              <a:rPr lang="es-MX" dirty="0" err="1"/>
              <a:t>Own</a:t>
            </a:r>
            <a:r>
              <a:rPr lang="es-MX" dirty="0"/>
              <a:t> </a:t>
            </a:r>
            <a:r>
              <a:rPr lang="es-MX" dirty="0" err="1"/>
              <a:t>creation</a:t>
            </a:r>
            <a:r>
              <a:rPr lang="es-MX" dirty="0"/>
              <a:t>, Network </a:t>
            </a:r>
            <a:r>
              <a:rPr lang="es-MX" dirty="0" err="1"/>
              <a:t>on</a:t>
            </a:r>
            <a:r>
              <a:rPr lang="es-MX" dirty="0"/>
              <a:t> </a:t>
            </a:r>
            <a:r>
              <a:rPr lang="es-MX" dirty="0" err="1"/>
              <a:t>NetLogo</a:t>
            </a:r>
            <a:r>
              <a:rPr lang="es-MX" dirty="0"/>
              <a:t>.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B01710F-37FF-4224-9944-FE3E5196CE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98319" y="1730215"/>
            <a:ext cx="5125391" cy="402219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There are several classes of dynamical network models.</a:t>
            </a:r>
          </a:p>
          <a:p>
            <a:pPr marL="0" indent="0">
              <a:buNone/>
            </a:pPr>
            <a:r>
              <a:rPr lang="en-US" sz="2400" b="1" dirty="0"/>
              <a:t>Models for “dynamics on networks”: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These models are the most natural extension of traditional dynamical systems models.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They consider how the states of components, or nodes, change over time through their interactions with other nodes that are connected to them.</a:t>
            </a:r>
            <a:endParaRPr lang="es-CO" dirty="0"/>
          </a:p>
        </p:txBody>
      </p:sp>
      <p:pic>
        <p:nvPicPr>
          <p:cNvPr id="3" name="DiffBasic">
            <a:hlinkClick r:id="" action="ppaction://media"/>
            <a:extLst>
              <a:ext uri="{FF2B5EF4-FFF2-40B4-BE49-F238E27FC236}">
                <a16:creationId xmlns:a16="http://schemas.microsoft.com/office/drawing/2014/main" id="{B3B613B9-C207-095B-9F5B-DB7A2C14DC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4907" y="1900693"/>
            <a:ext cx="4908774" cy="305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7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25A05F4-1710-41F1-AB59-76746DC7F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Dynamics </a:t>
            </a:r>
            <a:r>
              <a:rPr lang="es-CO" dirty="0" err="1"/>
              <a:t>of</a:t>
            </a:r>
            <a:r>
              <a:rPr lang="es-CO" dirty="0"/>
              <a:t> Networks 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D5DE3C5-1B36-4DDE-BFFF-5B3BFABE6F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7</a:t>
            </a:fld>
            <a:endParaRPr lang="es-CO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BD58AC5-89D9-43C0-AD1E-34E0C5D8DD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Reference: </a:t>
            </a:r>
            <a:r>
              <a:rPr lang="es-MX" dirty="0" err="1"/>
              <a:t>Fireflies</a:t>
            </a:r>
            <a:r>
              <a:rPr lang="es-MX" dirty="0"/>
              <a:t> video, Alfonso </a:t>
            </a:r>
            <a:r>
              <a:rPr lang="es-MX" dirty="0" err="1"/>
              <a:t>Meléndes</a:t>
            </a:r>
            <a:r>
              <a:rPr lang="es-MX" dirty="0"/>
              <a:t> </a:t>
            </a:r>
            <a:r>
              <a:rPr lang="es-MX" dirty="0" err="1"/>
              <a:t>Model</a:t>
            </a:r>
            <a:r>
              <a:rPr lang="es-MX" dirty="0"/>
              <a:t>. 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B01710F-37FF-4224-9944-FE3E5196CE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81199" y="1680338"/>
            <a:ext cx="5125391" cy="4022192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Models for “dynamics of networks” </a:t>
            </a:r>
          </a:p>
          <a:p>
            <a:pPr marL="0" indent="0">
              <a:buNone/>
            </a:pPr>
            <a:r>
              <a:rPr lang="en-US" sz="2400" dirty="0"/>
              <a:t>These are the models that consider dynamical changes of network topology over time, for various purposes: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 understand mechanisms that bring particular network topologies,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 evaluate robustness and vulnerability of networks,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 design procedures for improving certain properties of networks, etc.</a:t>
            </a:r>
          </a:p>
        </p:txBody>
      </p:sp>
      <p:pic>
        <p:nvPicPr>
          <p:cNvPr id="4" name="DynamicFlies">
            <a:hlinkClick r:id="" action="ppaction://media"/>
            <a:extLst>
              <a:ext uri="{FF2B5EF4-FFF2-40B4-BE49-F238E27FC236}">
                <a16:creationId xmlns:a16="http://schemas.microsoft.com/office/drawing/2014/main" id="{4E41ABD9-1EB3-F507-8899-C7845C14B1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87058" y="1260192"/>
            <a:ext cx="2019623" cy="2019623"/>
          </a:xfrm>
          <a:prstGeom prst="rect">
            <a:avLst/>
          </a:prstGeom>
        </p:spPr>
      </p:pic>
      <p:pic>
        <p:nvPicPr>
          <p:cNvPr id="7" name="X0GnWnGcQsM">
            <a:extLst>
              <a:ext uri="{FF2B5EF4-FFF2-40B4-BE49-F238E27FC236}">
                <a16:creationId xmlns:a16="http://schemas.microsoft.com/office/drawing/2014/main" id="{253F5316-267E-37E7-6CC0-B327AE7DB479}"/>
              </a:ext>
            </a:extLst>
          </p:cNvPr>
          <p:cNvPicPr>
            <a:picLocks noRot="1" noChangeAspect="1"/>
          </p:cNvPicPr>
          <p:nvPr>
            <a:videoFile r:link="rId3"/>
          </p:nvPr>
        </p:nvPicPr>
        <p:blipFill>
          <a:blip r:embed="rId6"/>
          <a:stretch>
            <a:fillRect/>
          </a:stretch>
        </p:blipFill>
        <p:spPr>
          <a:xfrm>
            <a:off x="6684186" y="3379123"/>
            <a:ext cx="4225368" cy="237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62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25A05F4-1710-41F1-AB59-76746DC7F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1036"/>
            <a:ext cx="7481455" cy="657377"/>
          </a:xfrm>
        </p:spPr>
        <p:txBody>
          <a:bodyPr/>
          <a:lstStyle/>
          <a:p>
            <a:r>
              <a:rPr lang="es-CO" dirty="0"/>
              <a:t>Dynamics </a:t>
            </a:r>
            <a:r>
              <a:rPr lang="es-CO" dirty="0" err="1"/>
              <a:t>on</a:t>
            </a:r>
            <a:r>
              <a:rPr lang="es-CO" dirty="0"/>
              <a:t> Networks - </a:t>
            </a:r>
            <a:r>
              <a:rPr lang="es-CO" dirty="0" err="1"/>
              <a:t>Examples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D5DE3C5-1B36-4DDE-BFFF-5B3BFABE6F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8</a:t>
            </a:fld>
            <a:endParaRPr lang="es-CO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BD58AC5-89D9-43C0-AD1E-34E0C5D8DD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Reference: </a:t>
            </a:r>
            <a:r>
              <a:rPr lang="en-US" dirty="0"/>
              <a:t>Spreading to localized targets in complex networks, image taken from: https://www.nature.com/articles/srep38865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B01710F-37FF-4224-9944-FE3E5196CE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6591" y="2469567"/>
            <a:ext cx="3582838" cy="245030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Disease infection on social networks, where nodes are individuals and the node states are their epidemiological states (e.g., susceptible, infected, recovered, immunized, etc.).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035A5AB-4134-1E0B-ECB8-D23219845B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-1"/>
          <a:stretch/>
        </p:blipFill>
        <p:spPr>
          <a:xfrm>
            <a:off x="4904510" y="1578448"/>
            <a:ext cx="6370899" cy="423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33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C2CAD-6580-EACE-17DA-2C5D0936D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BBC67EB-8C24-67C9-57FA-239725BA4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1036"/>
            <a:ext cx="7481455" cy="657377"/>
          </a:xfrm>
        </p:spPr>
        <p:txBody>
          <a:bodyPr/>
          <a:lstStyle/>
          <a:p>
            <a:r>
              <a:rPr lang="es-CO" dirty="0"/>
              <a:t>Dynamics </a:t>
            </a:r>
            <a:r>
              <a:rPr lang="es-CO" dirty="0" err="1"/>
              <a:t>on</a:t>
            </a:r>
            <a:r>
              <a:rPr lang="es-CO" dirty="0"/>
              <a:t> Networks - </a:t>
            </a:r>
            <a:r>
              <a:rPr lang="es-CO" dirty="0" err="1"/>
              <a:t>Examples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3BB1F06-9BA4-E115-4A53-D3BD5D5877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9</a:t>
            </a:fld>
            <a:endParaRPr lang="es-CO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B5FC934-3C83-528C-B4E8-5F20CDDC85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Reference: </a:t>
            </a:r>
            <a:r>
              <a:rPr lang="en-US" noProof="0" dirty="0" err="1"/>
              <a:t>aelitta</a:t>
            </a:r>
            <a:r>
              <a:rPr lang="en-US" noProof="0" dirty="0"/>
              <a:t>. (2016). Red social - </a:t>
            </a:r>
            <a:r>
              <a:rPr lang="en-US" noProof="0" dirty="0" err="1"/>
              <a:t>ilustración</a:t>
            </a:r>
            <a:r>
              <a:rPr lang="en-US" noProof="0" dirty="0"/>
              <a:t> vectorial. - </a:t>
            </a:r>
            <a:r>
              <a:rPr lang="en-US" noProof="0" dirty="0" err="1"/>
              <a:t>Ilustración</a:t>
            </a:r>
            <a:r>
              <a:rPr lang="en-US" noProof="0" dirty="0"/>
              <a:t> de stock. iStock.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603DB640-B1DC-55D5-7162-19C96FE356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99717" y="2469567"/>
            <a:ext cx="3987919" cy="245030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Information/culture propagation on organizational/social networks, where nodes are individuals or communities and the node states are their informational/cultural states.</a:t>
            </a:r>
          </a:p>
        </p:txBody>
      </p:sp>
      <p:pic>
        <p:nvPicPr>
          <p:cNvPr id="3" name="Picture 2" descr="Imagen">
            <a:extLst>
              <a:ext uri="{FF2B5EF4-FFF2-40B4-BE49-F238E27FC236}">
                <a16:creationId xmlns:a16="http://schemas.microsoft.com/office/drawing/2014/main" id="{8982F7A4-5B1F-60AE-B42F-586C3426D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606" y="1638879"/>
            <a:ext cx="5944800" cy="4111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1880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PT - What is a Network Science">
      <a:dk1>
        <a:srgbClr val="342956"/>
      </a:dk1>
      <a:lt1>
        <a:srgbClr val="FFFFFF"/>
      </a:lt1>
      <a:dk2>
        <a:srgbClr val="1F1934"/>
      </a:dk2>
      <a:lt2>
        <a:srgbClr val="FFFFFF"/>
      </a:lt2>
      <a:accent1>
        <a:srgbClr val="F7AC3B"/>
      </a:accent1>
      <a:accent2>
        <a:srgbClr val="B4A9D6"/>
      </a:accent2>
      <a:accent3>
        <a:srgbClr val="6EAADE"/>
      </a:accent3>
      <a:accent4>
        <a:srgbClr val="8064A2"/>
      </a:accent4>
      <a:accent5>
        <a:srgbClr val="4269A5"/>
      </a:accent5>
      <a:accent6>
        <a:srgbClr val="F79646"/>
      </a:accent6>
      <a:hlink>
        <a:srgbClr val="B4A9D6"/>
      </a:hlink>
      <a:folHlink>
        <a:srgbClr val="B4A9D6"/>
      </a:folHlink>
    </a:clrScheme>
    <a:fontScheme name="Ancizar Sans">
      <a:majorFont>
        <a:latin typeface="Ancizar Sans Black"/>
        <a:ea typeface=""/>
        <a:cs typeface=""/>
      </a:majorFont>
      <a:minorFont>
        <a:latin typeface="Ancizar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2532</Words>
  <Application>Microsoft Office PowerPoint</Application>
  <PresentationFormat>Panorámica</PresentationFormat>
  <Paragraphs>255</Paragraphs>
  <Slides>45</Slides>
  <Notes>0</Notes>
  <HiddenSlides>0</HiddenSlides>
  <MMClips>3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51" baseType="lpstr">
      <vt:lpstr>Ancizar Sans</vt:lpstr>
      <vt:lpstr>Ancizar Sans Black</vt:lpstr>
      <vt:lpstr>Ancizar Sans Light</vt:lpstr>
      <vt:lpstr>Arial</vt:lpstr>
      <vt:lpstr>Calibri</vt:lpstr>
      <vt:lpstr>Tema de Office</vt:lpstr>
      <vt:lpstr>Presentación de PowerPoint</vt:lpstr>
      <vt:lpstr>Welcome</vt:lpstr>
      <vt:lpstr>Presentación de PowerPoint</vt:lpstr>
      <vt:lpstr>Diffusion in Networks</vt:lpstr>
      <vt:lpstr>Outline</vt:lpstr>
      <vt:lpstr>Dynamics on Networks </vt:lpstr>
      <vt:lpstr>Dynamics of Networks </vt:lpstr>
      <vt:lpstr>Dynamics on Networks - Examples</vt:lpstr>
      <vt:lpstr>Dynamics on Networks - Examples</vt:lpstr>
      <vt:lpstr>Dynamics of Networks - Example</vt:lpstr>
      <vt:lpstr>Diffusion : Important Parameters</vt:lpstr>
      <vt:lpstr>¿Open Problem? (NP)</vt:lpstr>
      <vt:lpstr>Biological Diffusion</vt:lpstr>
      <vt:lpstr>History</vt:lpstr>
      <vt:lpstr>History</vt:lpstr>
      <vt:lpstr>History</vt:lpstr>
      <vt:lpstr>History</vt:lpstr>
      <vt:lpstr>History</vt:lpstr>
      <vt:lpstr>History</vt:lpstr>
      <vt:lpstr>Claim</vt:lpstr>
      <vt:lpstr>Claim</vt:lpstr>
      <vt:lpstr>Summary</vt:lpstr>
      <vt:lpstr>Today</vt:lpstr>
      <vt:lpstr>Today</vt:lpstr>
      <vt:lpstr>Today</vt:lpstr>
      <vt:lpstr>Today</vt:lpstr>
      <vt:lpstr>Today</vt:lpstr>
      <vt:lpstr>Today</vt:lpstr>
      <vt:lpstr>Today</vt:lpstr>
      <vt:lpstr>Today</vt:lpstr>
      <vt:lpstr>Epidemics</vt:lpstr>
      <vt:lpstr>Structure Defines Behaviour</vt:lpstr>
      <vt:lpstr>SI Model</vt:lpstr>
      <vt:lpstr>SI Model</vt:lpstr>
      <vt:lpstr>SIS Model</vt:lpstr>
      <vt:lpstr>SIR Model</vt:lpstr>
      <vt:lpstr>SIR Model</vt:lpstr>
      <vt:lpstr>Simuladores</vt:lpstr>
      <vt:lpstr>Simuladores Difusión</vt:lpstr>
      <vt:lpstr>Simuladores Vulnerabilidad</vt:lpstr>
      <vt:lpstr>Good bye</vt:lpstr>
      <vt:lpstr>References</vt:lpstr>
      <vt:lpstr>Image copyright</vt:lpstr>
      <vt:lpstr>Image copyright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Tania Valentina Flórez Rincón</dc:creator>
  <cp:lastModifiedBy>JORGE ALFONSO MELENDEZ ACUÑA</cp:lastModifiedBy>
  <cp:revision>51</cp:revision>
  <dcterms:created xsi:type="dcterms:W3CDTF">2025-01-22T16:52:27Z</dcterms:created>
  <dcterms:modified xsi:type="dcterms:W3CDTF">2025-06-03T20:26:11Z</dcterms:modified>
</cp:coreProperties>
</file>